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6" r:id="rId3"/>
  </p:sldMasterIdLst>
  <p:notesMasterIdLst>
    <p:notesMasterId r:id="rId42"/>
  </p:notesMasterIdLst>
  <p:handoutMasterIdLst>
    <p:handoutMasterId r:id="rId43"/>
  </p:handoutMasterIdLst>
  <p:sldIdLst>
    <p:sldId id="298" r:id="rId4"/>
    <p:sldId id="256" r:id="rId5"/>
    <p:sldId id="258" r:id="rId6"/>
    <p:sldId id="300" r:id="rId7"/>
    <p:sldId id="306" r:id="rId8"/>
    <p:sldId id="313" r:id="rId9"/>
    <p:sldId id="301" r:id="rId10"/>
    <p:sldId id="302" r:id="rId11"/>
    <p:sldId id="314" r:id="rId12"/>
    <p:sldId id="307" r:id="rId13"/>
    <p:sldId id="308" r:id="rId14"/>
    <p:sldId id="309" r:id="rId15"/>
    <p:sldId id="310" r:id="rId16"/>
    <p:sldId id="311" r:id="rId17"/>
    <p:sldId id="312" r:id="rId18"/>
    <p:sldId id="331" r:id="rId19"/>
    <p:sldId id="329" r:id="rId20"/>
    <p:sldId id="332" r:id="rId21"/>
    <p:sldId id="333" r:id="rId22"/>
    <p:sldId id="334" r:id="rId23"/>
    <p:sldId id="335" r:id="rId24"/>
    <p:sldId id="328" r:id="rId25"/>
    <p:sldId id="303" r:id="rId26"/>
    <p:sldId id="304" r:id="rId27"/>
    <p:sldId id="305" r:id="rId28"/>
    <p:sldId id="315" r:id="rId29"/>
    <p:sldId id="317" r:id="rId30"/>
    <p:sldId id="318" r:id="rId31"/>
    <p:sldId id="319" r:id="rId32"/>
    <p:sldId id="320" r:id="rId33"/>
    <p:sldId id="321" r:id="rId34"/>
    <p:sldId id="322" r:id="rId35"/>
    <p:sldId id="323" r:id="rId36"/>
    <p:sldId id="324" r:id="rId37"/>
    <p:sldId id="325" r:id="rId38"/>
    <p:sldId id="326" r:id="rId39"/>
    <p:sldId id="327" r:id="rId40"/>
    <p:sldId id="299" r:id="rId41"/>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F3EF6C-F5E2-440F-8CF9-CD61D7C670B0}">
          <p14:sldIdLst>
            <p14:sldId id="298"/>
            <p14:sldId id="256"/>
            <p14:sldId id="258"/>
            <p14:sldId id="300"/>
            <p14:sldId id="306"/>
            <p14:sldId id="313"/>
            <p14:sldId id="301"/>
            <p14:sldId id="302"/>
            <p14:sldId id="314"/>
            <p14:sldId id="307"/>
            <p14:sldId id="308"/>
            <p14:sldId id="309"/>
            <p14:sldId id="310"/>
            <p14:sldId id="311"/>
            <p14:sldId id="312"/>
            <p14:sldId id="331"/>
            <p14:sldId id="329"/>
            <p14:sldId id="332"/>
            <p14:sldId id="333"/>
            <p14:sldId id="334"/>
            <p14:sldId id="335"/>
            <p14:sldId id="328"/>
            <p14:sldId id="303"/>
            <p14:sldId id="304"/>
            <p14:sldId id="305"/>
          </p14:sldIdLst>
        </p14:section>
        <p14:section name="Python Machine Learning" id="{AAAE72CE-ACB4-4CCA-9A6C-CAECD0F8F44F}">
          <p14:sldIdLst>
            <p14:sldId id="315"/>
            <p14:sldId id="317"/>
            <p14:sldId id="318"/>
            <p14:sldId id="319"/>
            <p14:sldId id="320"/>
            <p14:sldId id="321"/>
            <p14:sldId id="322"/>
            <p14:sldId id="323"/>
            <p14:sldId id="324"/>
            <p14:sldId id="325"/>
            <p14:sldId id="326"/>
            <p14:sldId id="327"/>
            <p14:sldId id="29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84698" autoAdjust="0"/>
  </p:normalViewPr>
  <p:slideViewPr>
    <p:cSldViewPr snapToGrid="0">
      <p:cViewPr varScale="1">
        <p:scale>
          <a:sx n="64" d="100"/>
          <a:sy n="64" d="100"/>
        </p:scale>
        <p:origin x="1458" y="48"/>
      </p:cViewPr>
      <p:guideLst>
        <p:guide orient="horz" pos="2160"/>
        <p:guide pos="2880"/>
      </p:guideLst>
    </p:cSldViewPr>
  </p:slideViewPr>
  <p:notesTextViewPr>
    <p:cViewPr>
      <p:scale>
        <a:sx n="3" d="2"/>
        <a:sy n="3" d="2"/>
      </p:scale>
      <p:origin x="0" y="0"/>
    </p:cViewPr>
  </p:notesTextViewPr>
  <p:notesViewPr>
    <p:cSldViewPr snapToGrid="0">
      <p:cViewPr varScale="1">
        <p:scale>
          <a:sx n="90" d="100"/>
          <a:sy n="90" d="100"/>
        </p:scale>
        <p:origin x="369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CDEE6A-5CAD-4CAE-AC2E-478CFAB68B4D}" type="doc">
      <dgm:prSet loTypeId="urn:microsoft.com/office/officeart/2005/8/layout/target2" loCatId="relationship" qsTypeId="urn:microsoft.com/office/officeart/2005/8/quickstyle/simple1" qsCatId="simple" csTypeId="urn:microsoft.com/office/officeart/2005/8/colors/colorful5" csCatId="colorful" phldr="1"/>
      <dgm:spPr/>
      <dgm:t>
        <a:bodyPr/>
        <a:lstStyle/>
        <a:p>
          <a:endParaRPr lang="en-US"/>
        </a:p>
      </dgm:t>
    </dgm:pt>
    <dgm:pt modelId="{0A583C82-A3B3-4288-A77C-8A31AD3BA1B4}">
      <dgm:prSet phldrT="[Text]"/>
      <dgm:spPr/>
      <dgm:t>
        <a:bodyPr/>
        <a:lstStyle/>
        <a:p>
          <a:r>
            <a:rPr lang="en-US" dirty="0" smtClean="0"/>
            <a:t>Artificial </a:t>
          </a:r>
          <a:r>
            <a:rPr lang="en-US" dirty="0" err="1" smtClean="0"/>
            <a:t>Intelegence</a:t>
          </a:r>
          <a:endParaRPr lang="en-US" dirty="0" smtClean="0"/>
        </a:p>
        <a:p>
          <a:endParaRPr lang="en-US" dirty="0"/>
        </a:p>
      </dgm:t>
    </dgm:pt>
    <dgm:pt modelId="{DB2B31D6-10F5-4BA3-83BE-3992359C08E6}" type="parTrans" cxnId="{C3A24EBB-2FBA-4DBA-BCDD-3966DCABD111}">
      <dgm:prSet/>
      <dgm:spPr/>
      <dgm:t>
        <a:bodyPr/>
        <a:lstStyle/>
        <a:p>
          <a:endParaRPr lang="en-US"/>
        </a:p>
      </dgm:t>
    </dgm:pt>
    <dgm:pt modelId="{C696CE15-09FC-48EB-8523-2992F302A632}" type="sibTrans" cxnId="{C3A24EBB-2FBA-4DBA-BCDD-3966DCABD111}">
      <dgm:prSet/>
      <dgm:spPr/>
      <dgm:t>
        <a:bodyPr/>
        <a:lstStyle/>
        <a:p>
          <a:endParaRPr lang="en-US"/>
        </a:p>
      </dgm:t>
    </dgm:pt>
    <dgm:pt modelId="{BD8C3215-BA08-4725-8F8B-98CCA91953DB}">
      <dgm:prSet phldrT="[Text]"/>
      <dgm:spPr/>
      <dgm:t>
        <a:bodyPr/>
        <a:lstStyle/>
        <a:p>
          <a:r>
            <a:rPr lang="en-US" dirty="0" smtClean="0"/>
            <a:t>Deep Learning</a:t>
          </a:r>
          <a:endParaRPr lang="en-US" dirty="0"/>
        </a:p>
      </dgm:t>
    </dgm:pt>
    <dgm:pt modelId="{80D22158-0D06-42A7-9586-503261D31424}" type="parTrans" cxnId="{A51A3847-CEE7-4E46-9760-6AD13EAC354E}">
      <dgm:prSet/>
      <dgm:spPr/>
      <dgm:t>
        <a:bodyPr/>
        <a:lstStyle/>
        <a:p>
          <a:endParaRPr lang="en-US"/>
        </a:p>
      </dgm:t>
    </dgm:pt>
    <dgm:pt modelId="{9BDA3396-F8B4-4939-9C05-620133925DD4}" type="sibTrans" cxnId="{A51A3847-CEE7-4E46-9760-6AD13EAC354E}">
      <dgm:prSet/>
      <dgm:spPr/>
      <dgm:t>
        <a:bodyPr/>
        <a:lstStyle/>
        <a:p>
          <a:endParaRPr lang="en-US"/>
        </a:p>
      </dgm:t>
    </dgm:pt>
    <dgm:pt modelId="{A0EF1325-792F-425A-9303-9BF977F5D928}">
      <dgm:prSet phldrT="[Text]"/>
      <dgm:spPr/>
      <dgm:t>
        <a:bodyPr/>
        <a:lstStyle/>
        <a:p>
          <a:r>
            <a:rPr lang="en-US" dirty="0" smtClean="0"/>
            <a:t>Machine Learning</a:t>
          </a:r>
          <a:endParaRPr lang="en-US" dirty="0"/>
        </a:p>
      </dgm:t>
    </dgm:pt>
    <dgm:pt modelId="{A55C5F6B-D689-4CF7-9970-C2712402E2B2}" type="parTrans" cxnId="{444399A8-A7D0-4F89-A361-2079C039E4F4}">
      <dgm:prSet/>
      <dgm:spPr/>
      <dgm:t>
        <a:bodyPr/>
        <a:lstStyle/>
        <a:p>
          <a:endParaRPr lang="en-US"/>
        </a:p>
      </dgm:t>
    </dgm:pt>
    <dgm:pt modelId="{875891C7-F357-4609-8D3B-60FBE6378208}" type="sibTrans" cxnId="{444399A8-A7D0-4F89-A361-2079C039E4F4}">
      <dgm:prSet/>
      <dgm:spPr/>
      <dgm:t>
        <a:bodyPr/>
        <a:lstStyle/>
        <a:p>
          <a:endParaRPr lang="en-US"/>
        </a:p>
      </dgm:t>
    </dgm:pt>
    <dgm:pt modelId="{EEDD4834-A152-423C-9F14-EBA9DB6F9E88}" type="pres">
      <dgm:prSet presAssocID="{26CDEE6A-5CAD-4CAE-AC2E-478CFAB68B4D}" presName="Name0" presStyleCnt="0">
        <dgm:presLayoutVars>
          <dgm:chMax val="3"/>
          <dgm:chPref val="1"/>
          <dgm:dir/>
          <dgm:animLvl val="lvl"/>
          <dgm:resizeHandles/>
        </dgm:presLayoutVars>
      </dgm:prSet>
      <dgm:spPr/>
      <dgm:t>
        <a:bodyPr/>
        <a:lstStyle/>
        <a:p>
          <a:endParaRPr lang="en-US"/>
        </a:p>
      </dgm:t>
    </dgm:pt>
    <dgm:pt modelId="{9EDF2525-4B7C-4877-9A1F-6432E5BBD2A2}" type="pres">
      <dgm:prSet presAssocID="{26CDEE6A-5CAD-4CAE-AC2E-478CFAB68B4D}" presName="outerBox" presStyleCnt="0"/>
      <dgm:spPr/>
    </dgm:pt>
    <dgm:pt modelId="{2C54D506-0BE1-425F-8D80-3A1745854565}" type="pres">
      <dgm:prSet presAssocID="{26CDEE6A-5CAD-4CAE-AC2E-478CFAB68B4D}" presName="outerBoxParent" presStyleLbl="node1" presStyleIdx="0" presStyleCnt="3" custLinFactNeighborY="-398"/>
      <dgm:spPr/>
      <dgm:t>
        <a:bodyPr/>
        <a:lstStyle/>
        <a:p>
          <a:endParaRPr lang="en-US"/>
        </a:p>
      </dgm:t>
    </dgm:pt>
    <dgm:pt modelId="{F017A57C-E674-4137-874D-A623CC530A41}" type="pres">
      <dgm:prSet presAssocID="{26CDEE6A-5CAD-4CAE-AC2E-478CFAB68B4D}" presName="outerBoxChildren" presStyleCnt="0"/>
      <dgm:spPr/>
    </dgm:pt>
    <dgm:pt modelId="{CF498344-3059-4A5E-BC82-FED4ADCBDEE7}" type="pres">
      <dgm:prSet presAssocID="{26CDEE6A-5CAD-4CAE-AC2E-478CFAB68B4D}" presName="middleBox" presStyleCnt="0"/>
      <dgm:spPr/>
    </dgm:pt>
    <dgm:pt modelId="{16DFA84A-CA22-4F06-A69F-409677F0317A}" type="pres">
      <dgm:prSet presAssocID="{26CDEE6A-5CAD-4CAE-AC2E-478CFAB68B4D}" presName="middleBoxParent" presStyleLbl="node1" presStyleIdx="1" presStyleCnt="3"/>
      <dgm:spPr/>
      <dgm:t>
        <a:bodyPr/>
        <a:lstStyle/>
        <a:p>
          <a:endParaRPr lang="en-US"/>
        </a:p>
      </dgm:t>
    </dgm:pt>
    <dgm:pt modelId="{32B0015E-18E5-43F9-9C31-FC14ED736E21}" type="pres">
      <dgm:prSet presAssocID="{26CDEE6A-5CAD-4CAE-AC2E-478CFAB68B4D}" presName="middleBoxChildren" presStyleCnt="0"/>
      <dgm:spPr/>
    </dgm:pt>
    <dgm:pt modelId="{35C49054-67B3-4C28-8E49-23F2DD3C0B5A}" type="pres">
      <dgm:prSet presAssocID="{26CDEE6A-5CAD-4CAE-AC2E-478CFAB68B4D}" presName="centerBox" presStyleCnt="0"/>
      <dgm:spPr/>
    </dgm:pt>
    <dgm:pt modelId="{F991A9F3-2DE9-40D7-9D0D-94436F9D06CC}" type="pres">
      <dgm:prSet presAssocID="{26CDEE6A-5CAD-4CAE-AC2E-478CFAB68B4D}" presName="centerBoxParent" presStyleLbl="node1" presStyleIdx="2" presStyleCnt="3"/>
      <dgm:spPr/>
      <dgm:t>
        <a:bodyPr/>
        <a:lstStyle/>
        <a:p>
          <a:endParaRPr lang="en-US"/>
        </a:p>
      </dgm:t>
    </dgm:pt>
  </dgm:ptLst>
  <dgm:cxnLst>
    <dgm:cxn modelId="{A51A3847-CEE7-4E46-9760-6AD13EAC354E}" srcId="{26CDEE6A-5CAD-4CAE-AC2E-478CFAB68B4D}" destId="{BD8C3215-BA08-4725-8F8B-98CCA91953DB}" srcOrd="2" destOrd="0" parTransId="{80D22158-0D06-42A7-9586-503261D31424}" sibTransId="{9BDA3396-F8B4-4939-9C05-620133925DD4}"/>
    <dgm:cxn modelId="{444399A8-A7D0-4F89-A361-2079C039E4F4}" srcId="{26CDEE6A-5CAD-4CAE-AC2E-478CFAB68B4D}" destId="{A0EF1325-792F-425A-9303-9BF977F5D928}" srcOrd="1" destOrd="0" parTransId="{A55C5F6B-D689-4CF7-9970-C2712402E2B2}" sibTransId="{875891C7-F357-4609-8D3B-60FBE6378208}"/>
    <dgm:cxn modelId="{E02D4532-C154-4B22-851E-2C741BB68B9F}" type="presOf" srcId="{BD8C3215-BA08-4725-8F8B-98CCA91953DB}" destId="{F991A9F3-2DE9-40D7-9D0D-94436F9D06CC}" srcOrd="0" destOrd="0" presId="urn:microsoft.com/office/officeart/2005/8/layout/target2"/>
    <dgm:cxn modelId="{C3A24EBB-2FBA-4DBA-BCDD-3966DCABD111}" srcId="{26CDEE6A-5CAD-4CAE-AC2E-478CFAB68B4D}" destId="{0A583C82-A3B3-4288-A77C-8A31AD3BA1B4}" srcOrd="0" destOrd="0" parTransId="{DB2B31D6-10F5-4BA3-83BE-3992359C08E6}" sibTransId="{C696CE15-09FC-48EB-8523-2992F302A632}"/>
    <dgm:cxn modelId="{249013A0-8624-4686-87E2-79FB014E51A6}" type="presOf" srcId="{0A583C82-A3B3-4288-A77C-8A31AD3BA1B4}" destId="{2C54D506-0BE1-425F-8D80-3A1745854565}" srcOrd="0" destOrd="0" presId="urn:microsoft.com/office/officeart/2005/8/layout/target2"/>
    <dgm:cxn modelId="{F2938196-4916-4995-8AE9-3EDD30452DB4}" type="presOf" srcId="{A0EF1325-792F-425A-9303-9BF977F5D928}" destId="{16DFA84A-CA22-4F06-A69F-409677F0317A}" srcOrd="0" destOrd="0" presId="urn:microsoft.com/office/officeart/2005/8/layout/target2"/>
    <dgm:cxn modelId="{8488773C-2755-467C-9206-97EFBF38A570}" type="presOf" srcId="{26CDEE6A-5CAD-4CAE-AC2E-478CFAB68B4D}" destId="{EEDD4834-A152-423C-9F14-EBA9DB6F9E88}" srcOrd="0" destOrd="0" presId="urn:microsoft.com/office/officeart/2005/8/layout/target2"/>
    <dgm:cxn modelId="{F8CB8F7A-8F14-4100-BFB2-68B93FA0D28F}" type="presParOf" srcId="{EEDD4834-A152-423C-9F14-EBA9DB6F9E88}" destId="{9EDF2525-4B7C-4877-9A1F-6432E5BBD2A2}" srcOrd="0" destOrd="0" presId="urn:microsoft.com/office/officeart/2005/8/layout/target2"/>
    <dgm:cxn modelId="{634FC567-47E5-4F04-A470-CC84F8E74D6C}" type="presParOf" srcId="{9EDF2525-4B7C-4877-9A1F-6432E5BBD2A2}" destId="{2C54D506-0BE1-425F-8D80-3A1745854565}" srcOrd="0" destOrd="0" presId="urn:microsoft.com/office/officeart/2005/8/layout/target2"/>
    <dgm:cxn modelId="{CC790EDE-C708-4289-85A0-07076CDE06D0}" type="presParOf" srcId="{9EDF2525-4B7C-4877-9A1F-6432E5BBD2A2}" destId="{F017A57C-E674-4137-874D-A623CC530A41}" srcOrd="1" destOrd="0" presId="urn:microsoft.com/office/officeart/2005/8/layout/target2"/>
    <dgm:cxn modelId="{4A65179C-9A95-4C15-956C-611E6C27B233}" type="presParOf" srcId="{EEDD4834-A152-423C-9F14-EBA9DB6F9E88}" destId="{CF498344-3059-4A5E-BC82-FED4ADCBDEE7}" srcOrd="1" destOrd="0" presId="urn:microsoft.com/office/officeart/2005/8/layout/target2"/>
    <dgm:cxn modelId="{DE22A5A2-5319-403F-940F-40038A4FE032}" type="presParOf" srcId="{CF498344-3059-4A5E-BC82-FED4ADCBDEE7}" destId="{16DFA84A-CA22-4F06-A69F-409677F0317A}" srcOrd="0" destOrd="0" presId="urn:microsoft.com/office/officeart/2005/8/layout/target2"/>
    <dgm:cxn modelId="{88CA6697-FC52-446D-956D-ED3722B6C6E5}" type="presParOf" srcId="{CF498344-3059-4A5E-BC82-FED4ADCBDEE7}" destId="{32B0015E-18E5-43F9-9C31-FC14ED736E21}" srcOrd="1" destOrd="0" presId="urn:microsoft.com/office/officeart/2005/8/layout/target2"/>
    <dgm:cxn modelId="{A7A1574B-C216-48CE-8653-7C6DCF33307B}" type="presParOf" srcId="{EEDD4834-A152-423C-9F14-EBA9DB6F9E88}" destId="{35C49054-67B3-4C28-8E49-23F2DD3C0B5A}" srcOrd="2" destOrd="0" presId="urn:microsoft.com/office/officeart/2005/8/layout/target2"/>
    <dgm:cxn modelId="{B5E252E7-0186-40FE-8F0B-864FBDD3C536}" type="presParOf" srcId="{35C49054-67B3-4C28-8E49-23F2DD3C0B5A}" destId="{F991A9F3-2DE9-40D7-9D0D-94436F9D06CC}" srcOrd="0"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0DD337-6DA0-443D-B66A-851E4657E454}" type="datetimeFigureOut">
              <a:rPr lang="id-ID" smtClean="0"/>
              <a:t>29/06/2019</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866E5B-5AB9-40A0-ACF2-7BF32295F0B3}" type="slidenum">
              <a:rPr lang="id-ID" smtClean="0"/>
              <a:t>‹#›</a:t>
            </a:fld>
            <a:endParaRPr lang="id-ID"/>
          </a:p>
        </p:txBody>
      </p:sp>
    </p:spTree>
    <p:extLst>
      <p:ext uri="{BB962C8B-B14F-4D97-AF65-F5344CB8AC3E}">
        <p14:creationId xmlns:p14="http://schemas.microsoft.com/office/powerpoint/2010/main" val="1488506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A3FA-A0AA-4211-8CAF-F15B104CC6F9}" type="datetimeFigureOut">
              <a:rPr lang="id-ID" smtClean="0"/>
              <a:t>29/06/2019</a:t>
            </a:fld>
            <a:endParaRPr lang="id-ID"/>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8818C-C5E6-444A-A9F7-917A97CA3904}" type="slidenum">
              <a:rPr lang="id-ID" smtClean="0"/>
              <a:t>‹#›</a:t>
            </a:fld>
            <a:endParaRPr lang="id-ID"/>
          </a:p>
        </p:txBody>
      </p:sp>
    </p:spTree>
    <p:extLst>
      <p:ext uri="{BB962C8B-B14F-4D97-AF65-F5344CB8AC3E}">
        <p14:creationId xmlns:p14="http://schemas.microsoft.com/office/powerpoint/2010/main" val="2117206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3</a:t>
            </a:fld>
            <a:endParaRPr lang="id-ID"/>
          </a:p>
        </p:txBody>
      </p:sp>
    </p:spTree>
    <p:extLst>
      <p:ext uri="{BB962C8B-B14F-4D97-AF65-F5344CB8AC3E}">
        <p14:creationId xmlns:p14="http://schemas.microsoft.com/office/powerpoint/2010/main" val="2930069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Pengetahuan Dasar tentang 3 paket ini (Numpy, Scipy dan matplotlib) , yang dibangun di atas python, adalah hal yang baik untuk ilmuwan data yang ingin bekerja dengan masalah dunia nyata.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30</a:t>
            </a:fld>
            <a:endParaRPr lang="id-ID"/>
          </a:p>
        </p:txBody>
      </p:sp>
    </p:spTree>
    <p:extLst>
      <p:ext uri="{BB962C8B-B14F-4D97-AF65-F5344CB8AC3E}">
        <p14:creationId xmlns:p14="http://schemas.microsoft.com/office/powerpoint/2010/main" val="428658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32</a:t>
            </a:fld>
            <a:endParaRPr lang="id-ID"/>
          </a:p>
        </p:txBody>
      </p:sp>
    </p:spTree>
    <p:extLst>
      <p:ext uri="{BB962C8B-B14F-4D97-AF65-F5344CB8AC3E}">
        <p14:creationId xmlns:p14="http://schemas.microsoft.com/office/powerpoint/2010/main" val="983400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smtClean="0"/>
              <a:t>Jika ada beberapa outlier, atau bidang skala yang berbeda dalam kumpulan data, kita harus memperbaikinya.    Paket preprocessing dari scikit learning menyediakan beberapa fungsi utilitas umum  dan kelas transformator untuk mengubah vektor fitur mentah menjadi bentuk vektor yang sesuai untuk  pemodelan.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33</a:t>
            </a:fld>
            <a:endParaRPr lang="id-ID"/>
          </a:p>
        </p:txBody>
      </p:sp>
    </p:spTree>
    <p:extLst>
      <p:ext uri="{BB962C8B-B14F-4D97-AF65-F5344CB8AC3E}">
        <p14:creationId xmlns:p14="http://schemas.microsoft.com/office/powerpoint/2010/main" val="677020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Fungsi Scikit untuk  membagi dataset menjadi data train dan data tes untuk melatih model, lalu uji akurasi model secara terpisah.</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34</a:t>
            </a:fld>
            <a:endParaRPr lang="id-ID"/>
          </a:p>
        </p:txBody>
      </p:sp>
    </p:spTree>
    <p:extLst>
      <p:ext uri="{BB962C8B-B14F-4D97-AF65-F5344CB8AC3E}">
        <p14:creationId xmlns:p14="http://schemas.microsoft.com/office/powerpoint/2010/main" val="3631730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Scikit belajar dapat membagi array atau matriks menjadi array acak dan menguji himpunan bagian untuk Anda,   dalam satu baris kode.   Kemudian, Anda dapat mengatur algoritma Anda.</a:t>
            </a:r>
            <a:br>
              <a:rPr lang="id-ID" dirty="0" smtClean="0"/>
            </a:br>
            <a:r>
              <a:rPr lang="id-ID" dirty="0" smtClean="0"/>
              <a:t>Misalnya, membangun classifier menggunakan algoritma klasifikasi vektor dukungan.   Kami menyebut instance estimator dengan clf, dan menginisialisasi parameternya.</a:t>
            </a:r>
            <a:br>
              <a:rPr lang="id-ID" dirty="0" smtClean="0"/>
            </a:br>
            <a:r>
              <a:rPr lang="id-ID" dirty="0" smtClean="0"/>
              <a:t>Sekarang, clf dapat melatih model dengan set data. Dengan melewati set pelatihan kami ke metode fit, model CLF belajar mengklasifikasikan kasus yang tidak diketahui.</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35</a:t>
            </a:fld>
            <a:endParaRPr lang="id-ID"/>
          </a:p>
        </p:txBody>
      </p:sp>
    </p:spTree>
    <p:extLst>
      <p:ext uri="{BB962C8B-B14F-4D97-AF65-F5344CB8AC3E}">
        <p14:creationId xmlns:p14="http://schemas.microsoft.com/office/powerpoint/2010/main" val="3668857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Selanjutnya , kita bisa menggunakan data test untuk menjalankan prediksi.</a:t>
            </a:r>
            <a:br>
              <a:rPr lang="id-ID" dirty="0" smtClean="0"/>
            </a:br>
            <a:r>
              <a:rPr lang="id-ID" dirty="0" smtClean="0"/>
              <a:t>Dan, hasilnya diperoleh kelas apa dari masing-masing nilai.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36</a:t>
            </a:fld>
            <a:endParaRPr lang="id-ID"/>
          </a:p>
        </p:txBody>
      </p:sp>
    </p:spTree>
    <p:extLst>
      <p:ext uri="{BB962C8B-B14F-4D97-AF65-F5344CB8AC3E}">
        <p14:creationId xmlns:p14="http://schemas.microsoft.com/office/powerpoint/2010/main" val="35493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Selain itu, kita dapat menggunakan data yang berbeda untuk mengevaluasi akurasi model kita. Misalnya, menggunakan sebuah</a:t>
            </a:r>
            <a:r>
              <a:rPr lang="id-ID" baseline="0" dirty="0" smtClean="0"/>
              <a:t> confusion matriks</a:t>
            </a:r>
            <a:r>
              <a:rPr lang="id-ID" dirty="0" smtClean="0"/>
              <a:t> untuk menunjukkan hasilnya.</a:t>
            </a:r>
            <a:br>
              <a:rPr lang="id-ID" dirty="0" smtClean="0"/>
            </a:br>
            <a:r>
              <a:rPr lang="id-ID" dirty="0" smtClean="0"/>
              <a:t>Dan akhirnya, kita dapat menyimpan model tersebut.</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37</a:t>
            </a:fld>
            <a:endParaRPr lang="id-ID"/>
          </a:p>
        </p:txBody>
      </p:sp>
    </p:spTree>
    <p:extLst>
      <p:ext uri="{BB962C8B-B14F-4D97-AF65-F5344CB8AC3E}">
        <p14:creationId xmlns:p14="http://schemas.microsoft.com/office/powerpoint/2010/main" val="1372544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id-ID" dirty="0" smtClean="0"/>
              <a:t>Umumnya, untuk mengawali deteksi hewan, kita merepresentaskan gambar dengan kumpulan fitur:</a:t>
            </a:r>
          </a:p>
          <a:p>
            <a:pPr algn="just"/>
            <a:r>
              <a:rPr lang="id-ID" dirty="0" smtClean="0"/>
              <a:t>Apakah gambar itu memperlihatkan mata?</a:t>
            </a:r>
          </a:p>
          <a:p>
            <a:pPr algn="just"/>
            <a:r>
              <a:rPr lang="id-ID" dirty="0" smtClean="0"/>
              <a:t>Berapa ukurannya?</a:t>
            </a:r>
          </a:p>
          <a:p>
            <a:pPr algn="just"/>
            <a:r>
              <a:rPr lang="id-ID" dirty="0" smtClean="0"/>
              <a:t>Apakah ada telinga?</a:t>
            </a:r>
          </a:p>
          <a:p>
            <a:pPr algn="just"/>
            <a:r>
              <a:rPr lang="id-ID" dirty="0" smtClean="0"/>
              <a:t>Bagaimana dengan ekor?</a:t>
            </a:r>
          </a:p>
          <a:p>
            <a:pPr algn="just"/>
            <a:r>
              <a:rPr lang="id-ID" dirty="0" smtClean="0"/>
              <a:t>Berapa banyak kaki? </a:t>
            </a:r>
          </a:p>
          <a:p>
            <a:pPr algn="just"/>
            <a:r>
              <a:rPr lang="id-ID" dirty="0" smtClean="0"/>
              <a:t>Apakah itu punya sayap?</a:t>
            </a:r>
          </a:p>
          <a:p>
            <a:pPr algn="just"/>
            <a:endParaRPr lang="id-ID" dirty="0" smtClean="0"/>
          </a:p>
          <a:p>
            <a:pPr algn="just"/>
            <a:r>
              <a:rPr lang="id-ID" dirty="0" smtClean="0"/>
              <a:t>Sebelum machine learning, setiap gambar akan ditransformasikan ke vektor fitur.</a:t>
            </a:r>
          </a:p>
          <a:p>
            <a:pPr algn="just"/>
            <a:r>
              <a:rPr lang="id-ID" dirty="0" smtClean="0"/>
              <a:t>Kemudian, beberapa aturan atau rule  di buat untuk mendapatkan agar komputer menjadi cerdas untuk dapat mendeteksi binatang.     </a:t>
            </a:r>
          </a:p>
          <a:p>
            <a:pPr marL="0" marR="0" indent="0" algn="l" defTabSz="914400" rtl="0" eaLnBrk="1" fontAlgn="auto" latinLnBrk="0" hangingPunct="1">
              <a:lnSpc>
                <a:spcPct val="100000"/>
              </a:lnSpc>
              <a:spcBef>
                <a:spcPts val="0"/>
              </a:spcBef>
              <a:spcAft>
                <a:spcPts val="0"/>
              </a:spcAft>
              <a:buClrTx/>
              <a:buSzTx/>
              <a:buFontTx/>
              <a:buNone/>
              <a:tabLst/>
              <a:defRPr/>
            </a:pPr>
            <a:endParaRPr lang="id-ID"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d-ID" dirty="0" smtClean="0"/>
              <a:t>Asumsikan bahwa kita memiliki dataset gambar binatang seperti kucing dan anjing, dan yang anda inginkan untuk memiliki perangkat lunak atau aplikasi yang dapat mengenali dan membedakannya. dibutuhkan banyak aturan atau rule , sangat tergantung pada dataset saat ini,  dan tidak cukup digeneralisasi untuk mendeteksi kasus di luar sampel.</a:t>
            </a:r>
          </a:p>
        </p:txBody>
      </p:sp>
      <p:sp>
        <p:nvSpPr>
          <p:cNvPr id="4" name="Slide Number Placeholder 3"/>
          <p:cNvSpPr>
            <a:spLocks noGrp="1"/>
          </p:cNvSpPr>
          <p:nvPr>
            <p:ph type="sldNum" sz="quarter" idx="10"/>
          </p:nvPr>
        </p:nvSpPr>
        <p:spPr/>
        <p:txBody>
          <a:bodyPr/>
          <a:lstStyle/>
          <a:p>
            <a:fld id="{CF48818C-C5E6-444A-A9F7-917A97CA3904}" type="slidenum">
              <a:rPr lang="id-ID" smtClean="0"/>
              <a:t>7</a:t>
            </a:fld>
            <a:endParaRPr lang="id-ID"/>
          </a:p>
        </p:txBody>
      </p:sp>
    </p:spTree>
    <p:extLst>
      <p:ext uri="{BB962C8B-B14F-4D97-AF65-F5344CB8AC3E}">
        <p14:creationId xmlns:p14="http://schemas.microsoft.com/office/powerpoint/2010/main" val="1108991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dirty="0" smtClean="0"/>
              <a:t>Machine</a:t>
            </a:r>
            <a:r>
              <a:rPr lang="id-ID" baseline="0" dirty="0" smtClean="0"/>
              <a:t> learning digunakan untuk membuat komputer menjadi cerdas untuk dapat mendeteksi jenis binatang.</a:t>
            </a:r>
            <a:endParaRPr lang="id-ID" dirty="0" smtClean="0"/>
          </a:p>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8</a:t>
            </a:fld>
            <a:endParaRPr lang="id-ID"/>
          </a:p>
        </p:txBody>
      </p:sp>
    </p:spTree>
    <p:extLst>
      <p:ext uri="{BB962C8B-B14F-4D97-AF65-F5344CB8AC3E}">
        <p14:creationId xmlns:p14="http://schemas.microsoft.com/office/powerpoint/2010/main" val="2801773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  Ini adalah sampel sel manusia yang diekstraksi dari pasien.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16</a:t>
            </a:fld>
            <a:endParaRPr lang="id-ID"/>
          </a:p>
        </p:txBody>
      </p:sp>
    </p:spTree>
    <p:extLst>
      <p:ext uri="{BB962C8B-B14F-4D97-AF65-F5344CB8AC3E}">
        <p14:creationId xmlns:p14="http://schemas.microsoft.com/office/powerpoint/2010/main" val="261631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  Ini adalah sampel sel manusia yang diekstraksi dari pasien.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17</a:t>
            </a:fld>
            <a:endParaRPr lang="id-ID"/>
          </a:p>
        </p:txBody>
      </p:sp>
    </p:spTree>
    <p:extLst>
      <p:ext uri="{BB962C8B-B14F-4D97-AF65-F5344CB8AC3E}">
        <p14:creationId xmlns:p14="http://schemas.microsoft.com/office/powerpoint/2010/main" val="1764761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  Ini adalah sampel sel manusia yang diekstraksi dari pasien.   </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18</a:t>
            </a:fld>
            <a:endParaRPr lang="id-ID"/>
          </a:p>
        </p:txBody>
      </p:sp>
    </p:spTree>
    <p:extLst>
      <p:ext uri="{BB962C8B-B14F-4D97-AF65-F5344CB8AC3E}">
        <p14:creationId xmlns:p14="http://schemas.microsoft.com/office/powerpoint/2010/main" val="1877768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19</a:t>
            </a:fld>
            <a:endParaRPr lang="id-ID"/>
          </a:p>
        </p:txBody>
      </p:sp>
    </p:spTree>
    <p:extLst>
      <p:ext uri="{BB962C8B-B14F-4D97-AF65-F5344CB8AC3E}">
        <p14:creationId xmlns:p14="http://schemas.microsoft.com/office/powerpoint/2010/main" val="283529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CF48818C-C5E6-444A-A9F7-917A97CA3904}" type="slidenum">
              <a:rPr lang="id-ID" smtClean="0"/>
              <a:t>24</a:t>
            </a:fld>
            <a:endParaRPr lang="id-ID"/>
          </a:p>
        </p:txBody>
      </p:sp>
    </p:spTree>
    <p:extLst>
      <p:ext uri="{BB962C8B-B14F-4D97-AF65-F5344CB8AC3E}">
        <p14:creationId xmlns:p14="http://schemas.microsoft.com/office/powerpoint/2010/main" val="2052327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smtClean="0"/>
              <a:t>Python adalah bahasa pemrograman tujuan umum yang populer dan kuat yang baru-baru ini muncul sebagai bahasa yang disukai di antara para ilmuwan data. Anda dapat menulis algoritma pembelajaran mesin menggunakan python, dan dapat bekerja dengan sangat baik.    Terdapat  banyak modul atau library yang sudah diimplementasikan dalam python yang bisa membuat jauh lebih mudah.</a:t>
            </a:r>
            <a:endParaRPr lang="id-ID" dirty="0"/>
          </a:p>
        </p:txBody>
      </p:sp>
      <p:sp>
        <p:nvSpPr>
          <p:cNvPr id="4" name="Slide Number Placeholder 3"/>
          <p:cNvSpPr>
            <a:spLocks noGrp="1"/>
          </p:cNvSpPr>
          <p:nvPr>
            <p:ph type="sldNum" sz="quarter" idx="10"/>
          </p:nvPr>
        </p:nvSpPr>
        <p:spPr/>
        <p:txBody>
          <a:bodyPr/>
          <a:lstStyle/>
          <a:p>
            <a:fld id="{CF48818C-C5E6-444A-A9F7-917A97CA3904}" type="slidenum">
              <a:rPr lang="id-ID" smtClean="0"/>
              <a:t>27</a:t>
            </a:fld>
            <a:endParaRPr lang="id-ID"/>
          </a:p>
        </p:txBody>
      </p:sp>
    </p:spTree>
    <p:extLst>
      <p:ext uri="{BB962C8B-B14F-4D97-AF65-F5344CB8AC3E}">
        <p14:creationId xmlns:p14="http://schemas.microsoft.com/office/powerpoint/2010/main" val="201354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19100" y="2476499"/>
            <a:ext cx="5419725" cy="1419226"/>
          </a:xfrm>
        </p:spPr>
        <p:txBody>
          <a:bodyPr anchor="ctr">
            <a:noAutofit/>
          </a:bodyPr>
          <a:lstStyle>
            <a:lvl1pPr algn="l">
              <a:lnSpc>
                <a:spcPct val="100000"/>
              </a:lnSpc>
              <a:spcBef>
                <a:spcPts val="0"/>
              </a:spcBef>
              <a:spcAft>
                <a:spcPts val="0"/>
              </a:spcAft>
              <a:defRPr sz="4000" baseline="0">
                <a:solidFill>
                  <a:schemeClr val="bg2">
                    <a:lumMod val="25000"/>
                  </a:schemeClr>
                </a:solidFill>
              </a:defRPr>
            </a:lvl1pPr>
          </a:lstStyle>
          <a:p>
            <a:r>
              <a:rPr lang="id-ID" dirty="0" smtClean="0"/>
              <a:t>Judul Pembahasan Pertemuan Disini</a:t>
            </a:r>
            <a:endParaRPr lang="en-US" dirty="0"/>
          </a:p>
        </p:txBody>
      </p:sp>
      <p:sp>
        <p:nvSpPr>
          <p:cNvPr id="3" name="Subtitle 2"/>
          <p:cNvSpPr>
            <a:spLocks noGrp="1"/>
          </p:cNvSpPr>
          <p:nvPr>
            <p:ph type="subTitle" idx="1" hasCustomPrompt="1"/>
          </p:nvPr>
        </p:nvSpPr>
        <p:spPr>
          <a:xfrm>
            <a:off x="419100" y="3927809"/>
            <a:ext cx="4143375" cy="381000"/>
          </a:xfrm>
        </p:spPr>
        <p:txBody>
          <a:bodyPr anchor="ctr">
            <a:normAutofit/>
          </a:bodyPr>
          <a:lstStyle>
            <a:lvl1pPr marL="0" indent="0" algn="l">
              <a:buNone/>
              <a:defRPr sz="1600" baseline="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dirty="0" smtClean="0"/>
              <a:t>Nama Pengajar Tulis Disini</a:t>
            </a:r>
            <a:endParaRPr lang="en-US" dirty="0"/>
          </a:p>
        </p:txBody>
      </p:sp>
      <p:sp>
        <p:nvSpPr>
          <p:cNvPr id="10" name="TextBox 9"/>
          <p:cNvSpPr txBox="1"/>
          <p:nvPr userDrawn="1"/>
        </p:nvSpPr>
        <p:spPr>
          <a:xfrm>
            <a:off x="419100" y="2181225"/>
            <a:ext cx="5419725" cy="261610"/>
          </a:xfrm>
          <a:prstGeom prst="rect">
            <a:avLst/>
          </a:prstGeom>
          <a:noFill/>
        </p:spPr>
        <p:txBody>
          <a:bodyPr wrap="square" rtlCol="0">
            <a:spAutoFit/>
          </a:bodyPr>
          <a:lstStyle/>
          <a:p>
            <a:r>
              <a:rPr lang="id-ID" sz="1075"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1075"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1075" dirty="0">
              <a:solidFill>
                <a:schemeClr val="bg2">
                  <a:lumMod val="25000"/>
                </a:schemeClr>
              </a:solidFill>
              <a:latin typeface="Segoe UI Light" panose="020B0502040204020203" pitchFamily="34" charset="0"/>
              <a:cs typeface="Segoe UI Light" panose="020B0502040204020203" pitchFamily="34" charset="0"/>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2105" y="97208"/>
            <a:ext cx="1432672" cy="622623"/>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9100" y="5843925"/>
            <a:ext cx="666547" cy="686745"/>
          </a:xfrm>
          <a:prstGeom prst="rect">
            <a:avLst/>
          </a:prstGeom>
        </p:spPr>
      </p:pic>
      <p:pic>
        <p:nvPicPr>
          <p:cNvPr id="18" name="Picture 17"/>
          <p:cNvPicPr>
            <a:picLocks noChangeAspect="1"/>
          </p:cNvPicPr>
          <p:nvPr userDrawn="1"/>
        </p:nvPicPr>
        <p:blipFill rotWithShape="1">
          <a:blip r:embed="rId5" cstate="print">
            <a:extLst>
              <a:ext uri="{28A0092B-C50C-407E-A947-70E740481C1C}">
                <a14:useLocalDpi xmlns:a14="http://schemas.microsoft.com/office/drawing/2010/main" val="0"/>
              </a:ext>
            </a:extLst>
          </a:blip>
          <a:srcRect l="6852" r="5618" b="19924"/>
          <a:stretch/>
        </p:blipFill>
        <p:spPr>
          <a:xfrm>
            <a:off x="1220910" y="5854811"/>
            <a:ext cx="720077" cy="686745"/>
          </a:xfrm>
          <a:prstGeom prst="rect">
            <a:avLst/>
          </a:prstGeom>
        </p:spPr>
      </p:pic>
    </p:spTree>
    <p:extLst>
      <p:ext uri="{BB962C8B-B14F-4D97-AF65-F5344CB8AC3E}">
        <p14:creationId xmlns:p14="http://schemas.microsoft.com/office/powerpoint/2010/main" val="19002955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8D5F02-6414-4BE9-A01C-1C8628752CC6}" type="datetime1">
              <a:rPr lang="id-ID" smtClean="0"/>
              <a:t>29/06/2019</a:t>
            </a:fld>
            <a:endParaRPr lang="id-ID"/>
          </a:p>
        </p:txBody>
      </p:sp>
      <p:sp>
        <p:nvSpPr>
          <p:cNvPr id="6" name="Footer Placeholder 5"/>
          <p:cNvSpPr>
            <a:spLocks noGrp="1"/>
          </p:cNvSpPr>
          <p:nvPr>
            <p:ph type="ftr" sz="quarter" idx="11"/>
          </p:nvPr>
        </p:nvSpPr>
        <p:spPr/>
        <p:txBody>
          <a:bodyPr/>
          <a:lstStyle/>
          <a:p>
            <a:r>
              <a:rPr lang="en-US" smtClean="0"/>
              <a:t>Machine Learning: Intro dan Python untuk Machine Learning</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413520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D3F57-1743-4B8F-B8AF-2AB49F2AC7FD}" type="datetime1">
              <a:rPr lang="id-ID" smtClean="0"/>
              <a:t>29/06/2019</a:t>
            </a:fld>
            <a:endParaRPr lang="id-ID"/>
          </a:p>
        </p:txBody>
      </p:sp>
      <p:sp>
        <p:nvSpPr>
          <p:cNvPr id="6" name="Footer Placeholder 5"/>
          <p:cNvSpPr>
            <a:spLocks noGrp="1"/>
          </p:cNvSpPr>
          <p:nvPr>
            <p:ph type="ftr" sz="quarter" idx="11"/>
          </p:nvPr>
        </p:nvSpPr>
        <p:spPr/>
        <p:txBody>
          <a:bodyPr/>
          <a:lstStyle/>
          <a:p>
            <a:r>
              <a:rPr lang="en-US" smtClean="0"/>
              <a:t>Machine Learning: Intro dan Python untuk Machine Learning</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795775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0377E3-F23C-48A8-84F2-B0873C76AA08}"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1521518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4B8ECA-8A08-4D6B-B430-0141CC130D37}"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656585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1CCD0123-806F-40FF-98E9-11DD76F457C2}" type="datetime1">
              <a:rPr lang="id-ID" smtClean="0"/>
              <a:t>29/06/2019</a:t>
            </a:fld>
            <a:endParaRPr lang="id-ID"/>
          </a:p>
        </p:txBody>
      </p:sp>
      <p:sp>
        <p:nvSpPr>
          <p:cNvPr id="3" name="Footer Placeholder 2"/>
          <p:cNvSpPr>
            <a:spLocks noGrp="1"/>
          </p:cNvSpPr>
          <p:nvPr>
            <p:ph type="ftr" sz="quarter" idx="11"/>
          </p:nvPr>
        </p:nvSpPr>
        <p:spPr>
          <a:xfrm>
            <a:off x="2362034" y="6420518"/>
            <a:ext cx="4475746" cy="365125"/>
          </a:xfrm>
        </p:spPr>
        <p:txBody>
          <a:bodyPr/>
          <a:lstStyle/>
          <a:p>
            <a:r>
              <a:rPr lang="en-US" smtClean="0"/>
              <a:t>Machine Learning: Intro dan Python untuk Machine Learning</a:t>
            </a:r>
            <a:endParaRPr lang="id-ID" dirty="0"/>
          </a:p>
        </p:txBody>
      </p:sp>
      <p:sp>
        <p:nvSpPr>
          <p:cNvPr id="4" name="Slide Number Placeholder 3"/>
          <p:cNvSpPr>
            <a:spLocks noGrp="1"/>
          </p:cNvSpPr>
          <p:nvPr>
            <p:ph type="sldNum" sz="quarter" idx="12"/>
          </p:nvPr>
        </p:nvSpPr>
        <p:spPr>
          <a:xfrm>
            <a:off x="8093243" y="6420519"/>
            <a:ext cx="914400" cy="365125"/>
          </a:xfrm>
        </p:spPr>
        <p:txBody>
          <a:bodyPr/>
          <a:lstStyle>
            <a:lvl1pPr>
              <a:defRPr sz="1050">
                <a:solidFill>
                  <a:schemeClr val="tx1">
                    <a:lumMod val="65000"/>
                    <a:lumOff val="35000"/>
                  </a:schemeClr>
                </a:solidFill>
              </a:defRPr>
            </a:lvl1pPr>
          </a:lstStyle>
          <a:p>
            <a:fld id="{DF0E258F-04D6-46E9-8B77-0866F5CD991D}" type="slidenum">
              <a:rPr lang="id-ID" smtClean="0"/>
              <a:pPr/>
              <a:t>‹#›</a:t>
            </a:fld>
            <a:endParaRPr lang="id-ID" dirty="0"/>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7013" r="7281" b="22399"/>
          <a:stretch/>
        </p:blipFill>
        <p:spPr>
          <a:xfrm>
            <a:off x="496260" y="118921"/>
            <a:ext cx="366258" cy="345707"/>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25829" y="113994"/>
            <a:ext cx="806818" cy="350634"/>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113" y="121182"/>
            <a:ext cx="333345" cy="343446"/>
          </a:xfrm>
          <a:prstGeom prst="rect">
            <a:avLst/>
          </a:prstGeom>
        </p:spPr>
      </p:pic>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21320" y="118921"/>
            <a:ext cx="345707" cy="345707"/>
          </a:xfrm>
          <a:prstGeom prst="rect">
            <a:avLst/>
          </a:prstGeom>
        </p:spPr>
      </p:pic>
      <p:sp>
        <p:nvSpPr>
          <p:cNvPr id="12" name="Picture Placeholder 11"/>
          <p:cNvSpPr>
            <a:spLocks noGrp="1"/>
          </p:cNvSpPr>
          <p:nvPr>
            <p:ph type="pic" sz="quarter" idx="13"/>
          </p:nvPr>
        </p:nvSpPr>
        <p:spPr>
          <a:xfrm>
            <a:off x="184897" y="585809"/>
            <a:ext cx="8822577" cy="5762353"/>
          </a:xfrm>
        </p:spPr>
        <p:txBody>
          <a:bodyPr/>
          <a:lstStyle/>
          <a:p>
            <a:endParaRPr lang="id-ID" dirty="0"/>
          </a:p>
        </p:txBody>
      </p:sp>
      <p:sp>
        <p:nvSpPr>
          <p:cNvPr id="13" name="TextBox 12"/>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72111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F0C405-08F3-43C7-95CD-94EDCC9402ED}"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6108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D1BAAB-8D65-431F-AB22-D4D0BA373A04}"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831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17A75F-72D3-467B-BA74-4A74320D4BD0}"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9763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211641-7179-4C91-92D7-68AD3F84004F}"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63140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C5EA7A-9787-4AEA-B69C-2DFA5CB613E3}" type="datetime1">
              <a:rPr lang="id-ID" smtClean="0">
                <a:solidFill>
                  <a:prstClr val="black">
                    <a:tint val="75000"/>
                  </a:prstClr>
                </a:solidFill>
              </a:rPr>
              <a:t>29/06/2019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7818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lstStyle>
            <a:lvl1pPr algn="ct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4897" y="1451811"/>
            <a:ext cx="8814723" cy="47244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184897" y="6424196"/>
            <a:ext cx="1467440" cy="365125"/>
          </a:xfrm>
        </p:spPr>
        <p:txBody>
          <a:bodyPr/>
          <a:lstStyle/>
          <a:p>
            <a:fld id="{47CEA4B6-0A06-45D7-B7BF-F41801AEE81A}" type="datetime1">
              <a:rPr lang="id-ID" smtClean="0"/>
              <a:t>29/06/2019</a:t>
            </a:fld>
            <a:endParaRPr lang="id-ID" dirty="0"/>
          </a:p>
        </p:txBody>
      </p:sp>
      <p:sp>
        <p:nvSpPr>
          <p:cNvPr id="5" name="Footer Placeholder 4"/>
          <p:cNvSpPr>
            <a:spLocks noGrp="1"/>
          </p:cNvSpPr>
          <p:nvPr>
            <p:ph type="ftr" sz="quarter" idx="11"/>
          </p:nvPr>
        </p:nvSpPr>
        <p:spPr>
          <a:xfrm>
            <a:off x="2354385" y="6423529"/>
            <a:ext cx="4475746" cy="365125"/>
          </a:xfrm>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a:xfrm>
            <a:off x="8093242" y="6249152"/>
            <a:ext cx="906378" cy="544513"/>
          </a:xfrm>
        </p:spPr>
        <p:txBody>
          <a:bodyPr/>
          <a:lstStyle>
            <a:lvl1pPr>
              <a:defRPr>
                <a:solidFill>
                  <a:schemeClr val="bg1"/>
                </a:solidFill>
              </a:defRPr>
            </a:lvl1pPr>
          </a:lstStyle>
          <a:p>
            <a:fld id="{DF0E258F-04D6-46E9-8B77-0866F5CD991D}" type="slidenum">
              <a:rPr lang="id-ID" smtClean="0"/>
              <a:pPr/>
              <a:t>‹#›</a:t>
            </a:fld>
            <a:endParaRPr lang="id-ID" dirty="0"/>
          </a:p>
        </p:txBody>
      </p:sp>
    </p:spTree>
    <p:extLst>
      <p:ext uri="{BB962C8B-B14F-4D97-AF65-F5344CB8AC3E}">
        <p14:creationId xmlns:p14="http://schemas.microsoft.com/office/powerpoint/2010/main" val="31829723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FB912D-1A4B-4731-A61F-B5958A40C0ED}" type="datetime1">
              <a:rPr lang="id-ID" smtClean="0">
                <a:solidFill>
                  <a:prstClr val="black">
                    <a:tint val="75000"/>
                  </a:prstClr>
                </a:solidFill>
              </a:rPr>
              <a:t>29/06/2019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1189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65B9A6-8860-4905-ACE0-0B1187818AF2}" type="datetime1">
              <a:rPr lang="id-ID" smtClean="0">
                <a:solidFill>
                  <a:prstClr val="black">
                    <a:tint val="75000"/>
                  </a:prstClr>
                </a:solidFill>
              </a:rPr>
              <a:t>29/06/2019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73176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88C432-FFBC-4CA2-822F-B6786EB9322F}"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17856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5EAE46-405E-4786-AAAF-33A5CB89A485}"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830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80E2C-835F-4D4F-92BA-70A5F7C94721}"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1195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ED444-530C-4FA0-B723-07C335E00231}"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9941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28BE9D-D528-483E-91F7-C9009A8147F4}"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76711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CCA7F-C166-4853-83BF-BE0D026D4319}"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0463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0DECE5-0612-400B-A1E7-1F373E1CC57C}"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3643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A47659-DEF8-4B4F-BD4F-C744DFBFC2C2}"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2980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21843" y="2948156"/>
            <a:ext cx="6184483" cy="1315453"/>
          </a:xfrm>
          <a:noFill/>
        </p:spPr>
        <p:txBody>
          <a:bodyPr anchor="ctr">
            <a:normAutofit/>
          </a:bodyPr>
          <a:lstStyle>
            <a:lvl1pPr algn="l">
              <a:lnSpc>
                <a:spcPct val="100000"/>
              </a:lnSpc>
              <a:defRPr sz="4000" baseline="0">
                <a:solidFill>
                  <a:schemeClr val="bg2">
                    <a:lumMod val="25000"/>
                  </a:schemeClr>
                </a:solidFill>
              </a:defRPr>
            </a:lvl1pPr>
          </a:lstStyle>
          <a:p>
            <a:r>
              <a:rPr lang="id-ID" dirty="0" smtClean="0"/>
              <a:t>Judul Section / Bagian Klik Disini</a:t>
            </a:r>
            <a:endParaRPr lang="en-US" dirty="0"/>
          </a:p>
        </p:txBody>
      </p:sp>
      <p:sp>
        <p:nvSpPr>
          <p:cNvPr id="3" name="Text Placeholder 2"/>
          <p:cNvSpPr>
            <a:spLocks noGrp="1"/>
          </p:cNvSpPr>
          <p:nvPr>
            <p:ph type="body" idx="1" hasCustomPrompt="1"/>
          </p:nvPr>
        </p:nvSpPr>
        <p:spPr>
          <a:xfrm>
            <a:off x="2317581" y="2534653"/>
            <a:ext cx="6188745" cy="300078"/>
          </a:xfrm>
          <a:noFill/>
        </p:spPr>
        <p:txBody>
          <a:bodyPr anchor="ctr">
            <a:normAutofit/>
          </a:bodyPr>
          <a:lstStyle>
            <a:lvl1pPr marL="0" indent="0">
              <a:buNone/>
              <a:defRPr sz="1800" baseline="0">
                <a:solidFill>
                  <a:schemeClr val="bg2">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dirty="0" smtClean="0"/>
              <a:t>Bagian berapa</a:t>
            </a:r>
            <a:endParaRPr lang="en-US" dirty="0" smtClean="0"/>
          </a:p>
        </p:txBody>
      </p:sp>
      <p:sp>
        <p:nvSpPr>
          <p:cNvPr id="4" name="Date Placeholder 3"/>
          <p:cNvSpPr>
            <a:spLocks noGrp="1"/>
          </p:cNvSpPr>
          <p:nvPr>
            <p:ph type="dt" sz="half" idx="10"/>
          </p:nvPr>
        </p:nvSpPr>
        <p:spPr/>
        <p:txBody>
          <a:bodyPr/>
          <a:lstStyle/>
          <a:p>
            <a:fld id="{39159E5F-8F9E-4DAA-A8B2-608293DE1978}"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a:t>
            </a:fld>
            <a:endParaRPr lang="id-ID"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9719" y="2582779"/>
            <a:ext cx="1471628" cy="1640725"/>
          </a:xfrm>
          <a:prstGeom prst="rect">
            <a:avLst/>
          </a:prstGeom>
        </p:spPr>
      </p:pic>
    </p:spTree>
    <p:extLst>
      <p:ext uri="{BB962C8B-B14F-4D97-AF65-F5344CB8AC3E}">
        <p14:creationId xmlns:p14="http://schemas.microsoft.com/office/powerpoint/2010/main" val="23095213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C75FB7-4C44-424B-9160-4CD8B51217E9}" type="datetime1">
              <a:rPr lang="id-ID" smtClean="0">
                <a:solidFill>
                  <a:prstClr val="black">
                    <a:tint val="75000"/>
                  </a:prstClr>
                </a:solidFill>
              </a:rPr>
              <a:t>29/06/2019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56629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1B20CC-BEC5-4403-AA6D-904DD768151E}" type="datetime1">
              <a:rPr lang="id-ID" smtClean="0">
                <a:solidFill>
                  <a:prstClr val="black">
                    <a:tint val="75000"/>
                  </a:prstClr>
                </a:solidFill>
              </a:rPr>
              <a:t>29/06/2019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95800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2D7F0F-DF85-4B26-B0BA-9780B60CFCE5}" type="datetime1">
              <a:rPr lang="id-ID" smtClean="0">
                <a:solidFill>
                  <a:prstClr val="black">
                    <a:tint val="75000"/>
                  </a:prstClr>
                </a:solidFill>
              </a:rPr>
              <a:t>29/06/2019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4856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00E6E1-0116-4E75-AC69-28447F833274}"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14494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037E0C-0057-4F96-B96F-58F7B257A791}" type="datetime1">
              <a:rPr lang="id-ID" smtClean="0">
                <a:solidFill>
                  <a:prstClr val="black">
                    <a:tint val="75000"/>
                  </a:prstClr>
                </a:solidFill>
              </a:rPr>
              <a:t>29/06/2019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3181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60D6CC-5907-482A-9FB1-FAE5F50928DC}"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93196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6B19FB-FBC9-463E-A2FB-B6B7878B164D}"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A2BCBC-50EF-4175-83E0-F618B60D431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786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4898" y="1427747"/>
            <a:ext cx="432995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427747"/>
            <a:ext cx="4378492" cy="4749216"/>
          </a:xfrm>
        </p:spPr>
        <p:txBody>
          <a:bodyPr anchor="ct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FE73E9F8-F969-433C-BFA4-4D473E5436DF}" type="datetime1">
              <a:rPr lang="id-ID" smtClean="0"/>
              <a:t>29/06/2019</a:t>
            </a:fld>
            <a:endParaRPr lang="id-ID"/>
          </a:p>
        </p:txBody>
      </p:sp>
      <p:sp>
        <p:nvSpPr>
          <p:cNvPr id="6" name="Footer Placeholder 5"/>
          <p:cNvSpPr>
            <a:spLocks noGrp="1"/>
          </p:cNvSpPr>
          <p:nvPr>
            <p:ph type="ftr" sz="quarter" idx="11"/>
          </p:nvPr>
        </p:nvSpPr>
        <p:spPr/>
        <p:txBody>
          <a:bodyPr/>
          <a:lstStyle/>
          <a:p>
            <a:r>
              <a:rPr lang="en-US" smtClean="0"/>
              <a:t>Machine Learning: Intro dan Python untuk Machine Learning</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22199298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nippet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Content Placeholder 3"/>
          <p:cNvSpPr>
            <a:spLocks noGrp="1"/>
          </p:cNvSpPr>
          <p:nvPr>
            <p:ph sz="half" idx="2"/>
          </p:nvPr>
        </p:nvSpPr>
        <p:spPr>
          <a:xfrm>
            <a:off x="5486400" y="1427747"/>
            <a:ext cx="3521242" cy="4749216"/>
          </a:xfrm>
        </p:spPr>
        <p:txBody>
          <a:bodyPr anchor="ctr">
            <a:normAutofit/>
          </a:bodyPr>
          <a:lstStyle>
            <a:lvl1pPr>
              <a:defRPr sz="1600"/>
            </a:lvl1pPr>
            <a:lvl2pPr>
              <a:defRPr sz="1400"/>
            </a:lvl2pPr>
            <a:lvl3pPr>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2FBD1515-8B0E-46C8-8325-0684DA96C015}" type="datetime1">
              <a:rPr lang="id-ID" smtClean="0"/>
              <a:t>29/06/2019</a:t>
            </a:fld>
            <a:endParaRPr lang="id-ID"/>
          </a:p>
        </p:txBody>
      </p:sp>
      <p:sp>
        <p:nvSpPr>
          <p:cNvPr id="6" name="Footer Placeholder 5"/>
          <p:cNvSpPr>
            <a:spLocks noGrp="1"/>
          </p:cNvSpPr>
          <p:nvPr>
            <p:ph type="ftr" sz="quarter" idx="11"/>
          </p:nvPr>
        </p:nvSpPr>
        <p:spPr/>
        <p:txBody>
          <a:bodyPr/>
          <a:lstStyle/>
          <a:p>
            <a:r>
              <a:rPr lang="en-US" smtClean="0"/>
              <a:t>Machine Learning: Intro dan Python untuk Machine Learning</a:t>
            </a:r>
            <a:endParaRPr lang="id-ID"/>
          </a:p>
        </p:txBody>
      </p:sp>
      <p:sp>
        <p:nvSpPr>
          <p:cNvPr id="7" name="Slide Number Placeholder 6"/>
          <p:cNvSpPr>
            <a:spLocks noGrp="1"/>
          </p:cNvSpPr>
          <p:nvPr>
            <p:ph type="sldNum" sz="quarter" idx="12"/>
          </p:nvPr>
        </p:nvSpPr>
        <p:spPr/>
        <p:txBody>
          <a:bodyPr/>
          <a:lstStyle/>
          <a:p>
            <a:fld id="{DF0E258F-04D6-46E9-8B77-0866F5CD991D}" type="slidenum">
              <a:rPr lang="id-ID" smtClean="0"/>
              <a:t>‹#›</a:t>
            </a:fld>
            <a:endParaRPr lang="id-ID"/>
          </a:p>
        </p:txBody>
      </p:sp>
      <p:sp>
        <p:nvSpPr>
          <p:cNvPr id="9" name="Text Placeholder 8"/>
          <p:cNvSpPr>
            <a:spLocks noGrp="1"/>
          </p:cNvSpPr>
          <p:nvPr>
            <p:ph type="body" sz="quarter" idx="13"/>
          </p:nvPr>
        </p:nvSpPr>
        <p:spPr>
          <a:xfrm>
            <a:off x="184898" y="1427747"/>
            <a:ext cx="5197228" cy="4749216"/>
          </a:xfrm>
          <a:ln>
            <a:solidFill>
              <a:schemeClr val="tx1"/>
            </a:solidFill>
            <a:prstDash val="lgDash"/>
          </a:ln>
        </p:spPr>
        <p:txBody>
          <a:bodyPr anchor="ctr">
            <a:normAutofit/>
          </a:bodyPr>
          <a:lstStyle>
            <a:lvl1pPr marL="88900" indent="0">
              <a:buNone/>
              <a:defRPr sz="1100" b="1">
                <a:solidFill>
                  <a:schemeClr val="tx1"/>
                </a:solidFill>
                <a:latin typeface="Courier New" panose="02070309020205020404" pitchFamily="49" charset="0"/>
                <a:cs typeface="Courier New" panose="02070309020205020404" pitchFamily="49" charset="0"/>
              </a:defRPr>
            </a:lvl1pPr>
          </a:lstStyle>
          <a:p>
            <a:pPr lvl="0"/>
            <a:endParaRPr lang="id-ID" dirty="0"/>
          </a:p>
        </p:txBody>
      </p:sp>
    </p:spTree>
    <p:extLst>
      <p:ext uri="{BB962C8B-B14F-4D97-AF65-F5344CB8AC3E}">
        <p14:creationId xmlns:p14="http://schemas.microsoft.com/office/powerpoint/2010/main" val="24378864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4898" y="1427747"/>
            <a:ext cx="4313284"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184898" y="2274219"/>
            <a:ext cx="4313284"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0" y="1427747"/>
            <a:ext cx="4378492" cy="846472"/>
          </a:xfrm>
        </p:spPr>
        <p:txBody>
          <a:bodyPr anchor="ctr"/>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29150" y="2274219"/>
            <a:ext cx="4378492" cy="3915444"/>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B3C7181-89A2-479A-ADD1-7CB9D0CAD2FC}" type="datetime1">
              <a:rPr lang="id-ID" smtClean="0"/>
              <a:t>29/06/2019</a:t>
            </a:fld>
            <a:endParaRPr lang="id-ID"/>
          </a:p>
        </p:txBody>
      </p:sp>
      <p:sp>
        <p:nvSpPr>
          <p:cNvPr id="8" name="Footer Placeholder 7"/>
          <p:cNvSpPr>
            <a:spLocks noGrp="1"/>
          </p:cNvSpPr>
          <p:nvPr>
            <p:ph type="ftr" sz="quarter" idx="11"/>
          </p:nvPr>
        </p:nvSpPr>
        <p:spPr/>
        <p:txBody>
          <a:bodyPr/>
          <a:lstStyle/>
          <a:p>
            <a:r>
              <a:rPr lang="en-US" smtClean="0"/>
              <a:t>Machine Learning: Intro dan Python untuk Machine Learning</a:t>
            </a:r>
            <a:endParaRPr lang="id-ID"/>
          </a:p>
        </p:txBody>
      </p:sp>
      <p:sp>
        <p:nvSpPr>
          <p:cNvPr id="9" name="Slide Number Placeholder 8"/>
          <p:cNvSpPr>
            <a:spLocks noGrp="1"/>
          </p:cNvSpPr>
          <p:nvPr>
            <p:ph type="sldNum" sz="quarter" idx="12"/>
          </p:nvPr>
        </p:nvSpPr>
        <p:spPr/>
        <p:txBody>
          <a:bodyPr/>
          <a:lstStyle/>
          <a:p>
            <a:fld id="{DF0E258F-04D6-46E9-8B77-0866F5CD991D}" type="slidenum">
              <a:rPr lang="id-ID" smtClean="0"/>
              <a:t>‹#›</a:t>
            </a:fld>
            <a:endParaRPr lang="id-ID"/>
          </a:p>
        </p:txBody>
      </p:sp>
      <p:sp>
        <p:nvSpPr>
          <p:cNvPr id="11" name="Title 1"/>
          <p:cNvSpPr>
            <a:spLocks noGrp="1"/>
          </p:cNvSpPr>
          <p:nvPr>
            <p:ph type="title"/>
          </p:nvPr>
        </p:nvSpPr>
        <p:spPr>
          <a:xfrm>
            <a:off x="1652338" y="412469"/>
            <a:ext cx="7355304" cy="842804"/>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0600485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BAEFF0C-F7E9-46F5-9549-C88F9F29384E}" type="datetime1">
              <a:rPr lang="id-ID" smtClean="0"/>
              <a:t>29/06/2019</a:t>
            </a:fld>
            <a:endParaRPr lang="id-ID"/>
          </a:p>
        </p:txBody>
      </p:sp>
      <p:sp>
        <p:nvSpPr>
          <p:cNvPr id="4" name="Footer Placeholder 3"/>
          <p:cNvSpPr>
            <a:spLocks noGrp="1"/>
          </p:cNvSpPr>
          <p:nvPr>
            <p:ph type="ftr" sz="quarter" idx="11"/>
          </p:nvPr>
        </p:nvSpPr>
        <p:spPr/>
        <p:txBody>
          <a:bodyPr/>
          <a:lstStyle/>
          <a:p>
            <a:r>
              <a:rPr lang="en-US" smtClean="0"/>
              <a:t>Machine Learning: Intro dan Python untuk Machine Learning</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a:t>
            </a:fld>
            <a:endParaRPr lang="id-ID"/>
          </a:p>
        </p:txBody>
      </p:sp>
    </p:spTree>
    <p:extLst>
      <p:ext uri="{BB962C8B-B14F-4D97-AF65-F5344CB8AC3E}">
        <p14:creationId xmlns:p14="http://schemas.microsoft.com/office/powerpoint/2010/main" val="353713698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Titl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EC02F3-4769-4718-A06E-A858D53C29A0}" type="datetime1">
              <a:rPr lang="id-ID" smtClean="0"/>
              <a:t>29/06/2019</a:t>
            </a:fld>
            <a:endParaRPr lang="id-ID"/>
          </a:p>
        </p:txBody>
      </p:sp>
      <p:sp>
        <p:nvSpPr>
          <p:cNvPr id="3" name="Footer Placeholder 2"/>
          <p:cNvSpPr>
            <a:spLocks noGrp="1"/>
          </p:cNvSpPr>
          <p:nvPr>
            <p:ph type="ftr" sz="quarter" idx="11"/>
          </p:nvPr>
        </p:nvSpPr>
        <p:spPr/>
        <p:txBody>
          <a:bodyPr/>
          <a:lstStyle/>
          <a:p>
            <a:r>
              <a:rPr lang="en-US" smtClean="0"/>
              <a:t>Machine Learning: Intro dan Python untuk Machine Learning</a:t>
            </a:r>
            <a:endParaRPr lang="id-ID"/>
          </a:p>
        </p:txBody>
      </p:sp>
      <p:sp>
        <p:nvSpPr>
          <p:cNvPr id="4" name="Slide Number Placeholder 3"/>
          <p:cNvSpPr>
            <a:spLocks noGrp="1"/>
          </p:cNvSpPr>
          <p:nvPr>
            <p:ph type="sldNum" sz="quarter" idx="12"/>
          </p:nvPr>
        </p:nvSpPr>
        <p:spPr/>
        <p:txBody>
          <a:bodyPr/>
          <a:lstStyle/>
          <a:p>
            <a:fld id="{DF0E258F-04D6-46E9-8B77-0866F5CD991D}" type="slidenum">
              <a:rPr lang="id-ID" smtClean="0"/>
              <a:t>‹#›</a:t>
            </a:fld>
            <a:endParaRPr lang="id-ID"/>
          </a:p>
        </p:txBody>
      </p:sp>
      <p:sp>
        <p:nvSpPr>
          <p:cNvPr id="5" name="Picture Placeholder 11"/>
          <p:cNvSpPr>
            <a:spLocks noGrp="1"/>
          </p:cNvSpPr>
          <p:nvPr>
            <p:ph type="pic" sz="quarter" idx="13"/>
          </p:nvPr>
        </p:nvSpPr>
        <p:spPr>
          <a:xfrm>
            <a:off x="184897" y="1556084"/>
            <a:ext cx="8822577" cy="4122821"/>
          </a:xfrm>
        </p:spPr>
        <p:txBody>
          <a:bodyPr/>
          <a:lstStyle/>
          <a:p>
            <a:endParaRPr lang="id-ID" dirty="0"/>
          </a:p>
        </p:txBody>
      </p:sp>
      <p:sp>
        <p:nvSpPr>
          <p:cNvPr id="8" name="Title 1"/>
          <p:cNvSpPr>
            <a:spLocks noGrp="1"/>
          </p:cNvSpPr>
          <p:nvPr>
            <p:ph type="title"/>
          </p:nvPr>
        </p:nvSpPr>
        <p:spPr>
          <a:xfrm>
            <a:off x="2703094" y="412469"/>
            <a:ext cx="6304548" cy="842804"/>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6432436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401868A7-881E-4EC9-BA3F-8D7726CD60FC}" type="datetime1">
              <a:rPr lang="id-ID" smtClean="0"/>
              <a:t>29/06/2019</a:t>
            </a:fld>
            <a:endParaRPr lang="id-ID"/>
          </a:p>
        </p:txBody>
      </p:sp>
      <p:sp>
        <p:nvSpPr>
          <p:cNvPr id="3" name="Footer Placeholder 2"/>
          <p:cNvSpPr>
            <a:spLocks noGrp="1"/>
          </p:cNvSpPr>
          <p:nvPr>
            <p:ph type="ftr" sz="quarter" idx="11"/>
          </p:nvPr>
        </p:nvSpPr>
        <p:spPr>
          <a:xfrm>
            <a:off x="2362034" y="6420518"/>
            <a:ext cx="4475746" cy="365125"/>
          </a:xfrm>
        </p:spPr>
        <p:txBody>
          <a:bodyPr/>
          <a:lstStyle/>
          <a:p>
            <a:r>
              <a:rPr lang="en-US" smtClean="0"/>
              <a:t>Machine Learning: Intro dan Python untuk Machine Learning</a:t>
            </a:r>
            <a:endParaRPr lang="id-ID" dirty="0"/>
          </a:p>
        </p:txBody>
      </p:sp>
      <p:sp>
        <p:nvSpPr>
          <p:cNvPr id="4" name="Slide Number Placeholder 3"/>
          <p:cNvSpPr>
            <a:spLocks noGrp="1"/>
          </p:cNvSpPr>
          <p:nvPr>
            <p:ph type="sldNum" sz="quarter" idx="12"/>
          </p:nvPr>
        </p:nvSpPr>
        <p:spPr>
          <a:xfrm>
            <a:off x="8093243" y="6420519"/>
            <a:ext cx="914400" cy="365125"/>
          </a:xfrm>
        </p:spPr>
        <p:txBody>
          <a:bodyPr/>
          <a:lstStyle>
            <a:lvl1pPr>
              <a:defRPr sz="1050">
                <a:solidFill>
                  <a:schemeClr val="tx1">
                    <a:lumMod val="65000"/>
                    <a:lumOff val="35000"/>
                  </a:schemeClr>
                </a:solidFill>
              </a:defRPr>
            </a:lvl1pPr>
          </a:lstStyle>
          <a:p>
            <a:fld id="{DF0E258F-04D6-46E9-8B77-0866F5CD991D}" type="slidenum">
              <a:rPr lang="id-ID" smtClean="0"/>
              <a:pPr/>
              <a:t>‹#›</a:t>
            </a:fld>
            <a:endParaRPr lang="id-ID" dirty="0"/>
          </a:p>
        </p:txBody>
      </p: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7013" r="7281" b="22399"/>
          <a:stretch/>
        </p:blipFill>
        <p:spPr>
          <a:xfrm>
            <a:off x="508617" y="121182"/>
            <a:ext cx="363863" cy="34344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2762" y="113994"/>
            <a:ext cx="806818" cy="350634"/>
          </a:xfrm>
          <a:prstGeom prst="rect">
            <a:avLst/>
          </a:prstGeom>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113" y="121182"/>
            <a:ext cx="333345" cy="343446"/>
          </a:xfrm>
          <a:prstGeom prst="rect">
            <a:avLst/>
          </a:prstGeom>
        </p:spPr>
      </p:pic>
      <p:sp>
        <p:nvSpPr>
          <p:cNvPr id="12" name="Picture Placeholder 11"/>
          <p:cNvSpPr>
            <a:spLocks noGrp="1"/>
          </p:cNvSpPr>
          <p:nvPr>
            <p:ph type="pic" sz="quarter" idx="13"/>
          </p:nvPr>
        </p:nvSpPr>
        <p:spPr>
          <a:xfrm>
            <a:off x="184897" y="585809"/>
            <a:ext cx="8822577" cy="5762353"/>
          </a:xfrm>
        </p:spPr>
        <p:txBody>
          <a:bodyPr/>
          <a:lstStyle/>
          <a:p>
            <a:endParaRPr lang="id-ID" dirty="0"/>
          </a:p>
        </p:txBody>
      </p:sp>
      <p:sp>
        <p:nvSpPr>
          <p:cNvPr id="13" name="TextBox 12"/>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0788590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Footer Placeholder 4"/>
          <p:cNvSpPr>
            <a:spLocks noGrp="1"/>
          </p:cNvSpPr>
          <p:nvPr>
            <p:ph type="ftr" sz="quarter" idx="3"/>
          </p:nvPr>
        </p:nvSpPr>
        <p:spPr>
          <a:xfrm>
            <a:off x="2334127" y="6420519"/>
            <a:ext cx="4475746"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en-US" smtClean="0"/>
              <a:t>Machine Learning: Intro dan Python untuk Machine Learning</a:t>
            </a:r>
            <a:endParaRPr lang="id-ID" dirty="0"/>
          </a:p>
        </p:txBody>
      </p:sp>
      <p:sp>
        <p:nvSpPr>
          <p:cNvPr id="2" name="Title Placeholder 1"/>
          <p:cNvSpPr>
            <a:spLocks noGrp="1"/>
          </p:cNvSpPr>
          <p:nvPr>
            <p:ph type="title"/>
          </p:nvPr>
        </p:nvSpPr>
        <p:spPr>
          <a:xfrm>
            <a:off x="1652338" y="412469"/>
            <a:ext cx="7355304" cy="84280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84897" y="1459832"/>
            <a:ext cx="8822745" cy="4708943"/>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84898" y="6420519"/>
            <a:ext cx="146744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1926C9EF-8BE3-4CFE-93B1-B4ED61BCD7EE}" type="datetime1">
              <a:rPr lang="id-ID" smtClean="0"/>
              <a:t>29/06/2019</a:t>
            </a:fld>
            <a:endParaRPr lang="id-ID" dirty="0"/>
          </a:p>
        </p:txBody>
      </p:sp>
      <p:sp>
        <p:nvSpPr>
          <p:cNvPr id="6" name="Slide Number Placeholder 5"/>
          <p:cNvSpPr>
            <a:spLocks noGrp="1"/>
          </p:cNvSpPr>
          <p:nvPr>
            <p:ph type="sldNum" sz="quarter" idx="4"/>
          </p:nvPr>
        </p:nvSpPr>
        <p:spPr>
          <a:xfrm>
            <a:off x="8093243" y="6241131"/>
            <a:ext cx="914400" cy="544513"/>
          </a:xfrm>
          <a:prstGeom prst="rect">
            <a:avLst/>
          </a:prstGeom>
        </p:spPr>
        <p:txBody>
          <a:bodyPr vert="horz" lIns="91440" tIns="45720" rIns="91440" bIns="45720" rtlCol="0" anchor="ctr"/>
          <a:lstStyle>
            <a:lvl1pPr algn="ctr">
              <a:defRPr sz="3600">
                <a:solidFill>
                  <a:schemeClr val="bg1"/>
                </a:solidFill>
              </a:defRPr>
            </a:lvl1pPr>
          </a:lstStyle>
          <a:p>
            <a:fld id="{DF0E258F-04D6-46E9-8B77-0866F5CD991D}" type="slidenum">
              <a:rPr lang="id-ID" smtClean="0"/>
              <a:pPr/>
              <a:t>‹#›</a:t>
            </a:fld>
            <a:endParaRPr lang="id-ID" dirty="0"/>
          </a:p>
        </p:txBody>
      </p:sp>
      <p:pic>
        <p:nvPicPr>
          <p:cNvPr id="10" name="Picture 9"/>
          <p:cNvPicPr>
            <a:picLocks noChangeAspect="1"/>
          </p:cNvPicPr>
          <p:nvPr userDrawn="1"/>
        </p:nvPicPr>
        <p:blipFill rotWithShape="1">
          <a:blip r:embed="rId17" cstate="print">
            <a:extLst>
              <a:ext uri="{28A0092B-C50C-407E-A947-70E740481C1C}">
                <a14:useLocalDpi xmlns:a14="http://schemas.microsoft.com/office/drawing/2010/main" val="0"/>
              </a:ext>
            </a:extLst>
          </a:blip>
          <a:srcRect l="7013" r="7281" b="22399"/>
          <a:stretch/>
        </p:blipFill>
        <p:spPr>
          <a:xfrm>
            <a:off x="609056" y="87767"/>
            <a:ext cx="408826" cy="385887"/>
          </a:xfrm>
          <a:prstGeom prst="rect">
            <a:avLst/>
          </a:prstGeom>
        </p:spPr>
      </p:pic>
      <p:pic>
        <p:nvPicPr>
          <p:cNvPr id="11" name="Picture 10"/>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1800" y="554599"/>
            <a:ext cx="806818" cy="350634"/>
          </a:xfrm>
          <a:prstGeom prst="rect">
            <a:avLst/>
          </a:prstGeom>
        </p:spPr>
      </p:pic>
      <p:pic>
        <p:nvPicPr>
          <p:cNvPr id="12" name="Picture 11"/>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30802" y="75067"/>
            <a:ext cx="385103" cy="396772"/>
          </a:xfrm>
          <a:prstGeom prst="rect">
            <a:avLst/>
          </a:prstGeom>
        </p:spPr>
      </p:pic>
      <p:sp>
        <p:nvSpPr>
          <p:cNvPr id="14" name="TextBox 13"/>
          <p:cNvSpPr txBox="1"/>
          <p:nvPr userDrawn="1"/>
        </p:nvSpPr>
        <p:spPr>
          <a:xfrm>
            <a:off x="3916279" y="45113"/>
            <a:ext cx="5091363" cy="230832"/>
          </a:xfrm>
          <a:prstGeom prst="rect">
            <a:avLst/>
          </a:prstGeom>
          <a:noFill/>
        </p:spPr>
        <p:txBody>
          <a:bodyPr wrap="square" rtlCol="0">
            <a:spAutoFit/>
          </a:bodyPr>
          <a:lstStyle/>
          <a:p>
            <a:pPr algn="r"/>
            <a:r>
              <a:rPr lang="id-ID" sz="900" dirty="0" smtClean="0">
                <a:solidFill>
                  <a:schemeClr val="bg2">
                    <a:lumMod val="25000"/>
                  </a:schemeClr>
                </a:solidFill>
                <a:latin typeface="Segoe UI Light" panose="020B0502040204020203" pitchFamily="34" charset="0"/>
                <a:cs typeface="Segoe UI Light" panose="020B0502040204020203" pitchFamily="34" charset="0"/>
              </a:rPr>
              <a:t>Program Fresh</a:t>
            </a:r>
            <a:r>
              <a:rPr lang="id-ID" sz="900" baseline="0" dirty="0" smtClean="0">
                <a:solidFill>
                  <a:schemeClr val="bg2">
                    <a:lumMod val="25000"/>
                  </a:schemeClr>
                </a:solidFill>
                <a:latin typeface="Segoe UI Light" panose="020B0502040204020203" pitchFamily="34" charset="0"/>
                <a:cs typeface="Segoe UI Light" panose="020B0502040204020203" pitchFamily="34" charset="0"/>
              </a:rPr>
              <a:t> Graduate Academy Digital Talent Scholarship 2019 | Machine Learning</a:t>
            </a:r>
            <a:endParaRPr lang="id-ID" sz="900" dirty="0">
              <a:solidFill>
                <a:schemeClr val="bg2">
                  <a:lumMod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2211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3" r:id="rId5"/>
    <p:sldLayoutId id="2147483665" r:id="rId6"/>
    <p:sldLayoutId id="2147483666" r:id="rId7"/>
    <p:sldLayoutId id="2147483667" r:id="rId8"/>
    <p:sldLayoutId id="2147483672" r:id="rId9"/>
    <p:sldLayoutId id="2147483668" r:id="rId10"/>
    <p:sldLayoutId id="2147483669" r:id="rId11"/>
    <p:sldLayoutId id="2147483670" r:id="rId12"/>
    <p:sldLayoutId id="2147483671" r:id="rId13"/>
    <p:sldLayoutId id="2147483698" r:id="rId14"/>
  </p:sldLayoutIdLst>
  <p:timing>
    <p:tnLst>
      <p:par>
        <p:cTn id="1" dur="indefinite" restart="never" nodeType="tmRoot"/>
      </p:par>
    </p:tnLst>
  </p:timing>
  <p:hf hdr="0"/>
  <p:txStyles>
    <p:titleStyle>
      <a:lvl1pPr algn="ctr"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ACE3AD96-1703-48BE-8B53-54627C2EA8BD}"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A2BCBC-50EF-4175-83E0-F618B60D431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68801290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D2DC411B-9093-4EA0-8A28-D7363D86BFF5}" type="datetime1">
              <a:rPr lang="id-ID" smtClean="0">
                <a:solidFill>
                  <a:prstClr val="black">
                    <a:tint val="75000"/>
                  </a:prstClr>
                </a:solidFill>
              </a:rPr>
              <a:t>29/06/2019</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48A2BCBC-50EF-4175-83E0-F618B60D4316}"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210663361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2.png"/><Relationship Id="rId1" Type="http://schemas.openxmlformats.org/officeDocument/2006/relationships/slideLayout" Target="../slideLayouts/slideLayout2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xmlns="" id="{1CA5F2D1-C77B-4614-B681-5858C95840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pic>
        <p:nvPicPr>
          <p:cNvPr id="11" name="Picture 10">
            <a:extLst>
              <a:ext uri="{FF2B5EF4-FFF2-40B4-BE49-F238E27FC236}">
                <a16:creationId xmlns:a16="http://schemas.microsoft.com/office/drawing/2014/main" xmlns="" id="{8EA70F98-D6BF-44D5-864A-E8B8E6EA8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124" t="32986" r="7380" b="34416"/>
          <a:stretch/>
        </p:blipFill>
        <p:spPr>
          <a:xfrm>
            <a:off x="157316" y="5913824"/>
            <a:ext cx="1796982" cy="710441"/>
          </a:xfrm>
          <a:prstGeom prst="rect">
            <a:avLst/>
          </a:prstGeom>
        </p:spPr>
      </p:pic>
      <p:pic>
        <p:nvPicPr>
          <p:cNvPr id="21" name="Picture 20">
            <a:extLst>
              <a:ext uri="{FF2B5EF4-FFF2-40B4-BE49-F238E27FC236}">
                <a16:creationId xmlns:a16="http://schemas.microsoft.com/office/drawing/2014/main" xmlns="" id="{089B2762-C2F9-4BAC-B1EE-95539397A9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38" y="215576"/>
            <a:ext cx="658757" cy="686745"/>
          </a:xfrm>
          <a:prstGeom prst="rect">
            <a:avLst/>
          </a:prstGeom>
        </p:spPr>
      </p:pic>
      <p:grpSp>
        <p:nvGrpSpPr>
          <p:cNvPr id="46" name="Group 45">
            <a:extLst>
              <a:ext uri="{FF2B5EF4-FFF2-40B4-BE49-F238E27FC236}">
                <a16:creationId xmlns:a16="http://schemas.microsoft.com/office/drawing/2014/main" xmlns="" id="{4B60F85D-D540-4735-B378-D7D9225FE7F3}"/>
              </a:ext>
            </a:extLst>
          </p:cNvPr>
          <p:cNvGrpSpPr/>
          <p:nvPr/>
        </p:nvGrpSpPr>
        <p:grpSpPr>
          <a:xfrm>
            <a:off x="5674242" y="6327045"/>
            <a:ext cx="2170463" cy="378419"/>
            <a:chOff x="4279782" y="5408838"/>
            <a:chExt cx="2170463" cy="378419"/>
          </a:xfrm>
        </p:grpSpPr>
        <p:pic>
          <p:nvPicPr>
            <p:cNvPr id="34" name="Picture 33">
              <a:extLst>
                <a:ext uri="{FF2B5EF4-FFF2-40B4-BE49-F238E27FC236}">
                  <a16:creationId xmlns:a16="http://schemas.microsoft.com/office/drawing/2014/main" xmlns="" id="{2CE453EB-EDB4-49CF-90BE-4F74F5C3CE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37" name="Title 1">
              <a:extLst>
                <a:ext uri="{FF2B5EF4-FFF2-40B4-BE49-F238E27FC236}">
                  <a16:creationId xmlns:a16="http://schemas.microsoft.com/office/drawing/2014/main" xmlns="" id="{73E0DBD7-B92C-4F4C-A59F-F8EF3A4C3876}"/>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17" name="Title 1">
            <a:extLst>
              <a:ext uri="{FF2B5EF4-FFF2-40B4-BE49-F238E27FC236}">
                <a16:creationId xmlns:a16="http://schemas.microsoft.com/office/drawing/2014/main" xmlns="" id="{FE488684-4B91-45E0-AC48-E54C1020FB09}"/>
              </a:ext>
            </a:extLst>
          </p:cNvPr>
          <p:cNvSpPr txBox="1">
            <a:spLocks/>
          </p:cNvSpPr>
          <p:nvPr/>
        </p:nvSpPr>
        <p:spPr>
          <a:xfrm>
            <a:off x="288983" y="2206282"/>
            <a:ext cx="4457989" cy="2632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dirty="0">
                <a:solidFill>
                  <a:srgbClr val="4472C4">
                    <a:lumMod val="50000"/>
                  </a:srgbClr>
                </a:solidFill>
                <a:latin typeface="HP Simplified" panose="020B0606020204020204" pitchFamily="34" charset="0"/>
              </a:rPr>
              <a:t>DIGITAL TALENT SCHOLARSHIP</a:t>
            </a:r>
          </a:p>
          <a:p>
            <a:pPr fontAlgn="base"/>
            <a:r>
              <a:rPr lang="en-US" dirty="0">
                <a:solidFill>
                  <a:srgbClr val="4472C4">
                    <a:lumMod val="50000"/>
                  </a:srgbClr>
                </a:solidFill>
                <a:latin typeface="HP Simplified" panose="020B0606020204020204" pitchFamily="34" charset="0"/>
              </a:rPr>
              <a:t>2019</a:t>
            </a:r>
            <a:endParaRPr lang="en-US" sz="1800" dirty="0">
              <a:solidFill>
                <a:srgbClr val="4472C4">
                  <a:lumMod val="50000"/>
                </a:srgbClr>
              </a:solidFill>
              <a:latin typeface="HP Simplified" panose="020B0606020204020204"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673" y="186982"/>
            <a:ext cx="666547" cy="686745"/>
          </a:xfrm>
          <a:prstGeom prst="rect">
            <a:avLst/>
          </a:prstGeom>
        </p:spPr>
      </p:pic>
      <p:sp>
        <p:nvSpPr>
          <p:cNvPr id="2" name="Date Placeholder 1"/>
          <p:cNvSpPr>
            <a:spLocks noGrp="1"/>
          </p:cNvSpPr>
          <p:nvPr>
            <p:ph type="dt" sz="half" idx="10"/>
          </p:nvPr>
        </p:nvSpPr>
        <p:spPr/>
        <p:txBody>
          <a:bodyPr/>
          <a:lstStyle/>
          <a:p>
            <a:fld id="{15753688-E0BA-4340-8819-4ED516BB3E02}" type="datetime1">
              <a:rPr lang="id-ID" smtClean="0">
                <a:solidFill>
                  <a:prstClr val="black">
                    <a:tint val="75000"/>
                  </a:prstClr>
                </a:solidFill>
              </a:rPr>
              <a:t>29/06/2019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1</a:t>
            </a:fld>
            <a:endParaRPr lang="en-US">
              <a:solidFill>
                <a:prstClr val="black">
                  <a:tint val="75000"/>
                </a:prstClr>
              </a:solidFill>
            </a:endParaRPr>
          </a:p>
        </p:txBody>
      </p:sp>
    </p:spTree>
    <p:extLst>
      <p:ext uri="{BB962C8B-B14F-4D97-AF65-F5344CB8AC3E}">
        <p14:creationId xmlns:p14="http://schemas.microsoft.com/office/powerpoint/2010/main" val="915599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Dataset Problem</a:t>
            </a:r>
            <a:endParaRPr lang="id-ID" dirty="0"/>
          </a:p>
        </p:txBody>
      </p:sp>
      <p:sp>
        <p:nvSpPr>
          <p:cNvPr id="3" name="Text Placeholder 2"/>
          <p:cNvSpPr>
            <a:spLocks noGrp="1"/>
          </p:cNvSpPr>
          <p:nvPr>
            <p:ph type="body" idx="1"/>
          </p:nvPr>
        </p:nvSpPr>
        <p:spPr/>
        <p:txBody>
          <a:bodyPr>
            <a:normAutofit fontScale="92500" lnSpcReduction="20000"/>
          </a:bodyPr>
          <a:lstStyle/>
          <a:p>
            <a:r>
              <a:rPr lang="id-ID" dirty="0" smtClean="0"/>
              <a:t>Bagian 2</a:t>
            </a:r>
            <a:endParaRPr lang="id-ID" dirty="0"/>
          </a:p>
        </p:txBody>
      </p:sp>
      <p:sp>
        <p:nvSpPr>
          <p:cNvPr id="4" name="Date Placeholder 3"/>
          <p:cNvSpPr>
            <a:spLocks noGrp="1"/>
          </p:cNvSpPr>
          <p:nvPr>
            <p:ph type="dt" sz="half" idx="10"/>
          </p:nvPr>
        </p:nvSpPr>
        <p:spPr/>
        <p:txBody>
          <a:bodyPr/>
          <a:lstStyle/>
          <a:p>
            <a:fld id="{B11C1C62-7303-4641-B39C-EE2905B9325C}"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10</a:t>
            </a:fld>
            <a:endParaRPr lang="id-ID" dirty="0"/>
          </a:p>
        </p:txBody>
      </p:sp>
    </p:spTree>
    <p:extLst>
      <p:ext uri="{BB962C8B-B14F-4D97-AF65-F5344CB8AC3E}">
        <p14:creationId xmlns:p14="http://schemas.microsoft.com/office/powerpoint/2010/main" val="372937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id-ID" dirty="0" smtClean="0"/>
              <a:t>Anjing Komondor atau Pel</a:t>
            </a:r>
            <a:endParaRPr lang="id-ID" dirty="0"/>
          </a:p>
        </p:txBody>
      </p:sp>
      <p:sp>
        <p:nvSpPr>
          <p:cNvPr id="4" name="Date Placeholder 3"/>
          <p:cNvSpPr>
            <a:spLocks noGrp="1"/>
          </p:cNvSpPr>
          <p:nvPr>
            <p:ph type="dt" sz="half" idx="10"/>
          </p:nvPr>
        </p:nvSpPr>
        <p:spPr/>
        <p:txBody>
          <a:bodyPr/>
          <a:lstStyle/>
          <a:p>
            <a:fld id="{DDFB5BB1-7F11-4D5C-9ACE-B4B16BF89493}"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11</a:t>
            </a:fld>
            <a:endParaRPr lang="id-ID" dirty="0"/>
          </a:p>
        </p:txBody>
      </p:sp>
      <p:pic>
        <p:nvPicPr>
          <p:cNvPr id="9" name="Content Placeholder 11" descr="sheepdog-kain-pel.png"/>
          <p:cNvPicPr>
            <a:picLocks noGrp="1" noChangeAspect="1"/>
          </p:cNvPicPr>
          <p:nvPr>
            <p:ph idx="1"/>
          </p:nvPr>
        </p:nvPicPr>
        <p:blipFill>
          <a:blip r:embed="rId2"/>
          <a:stretch>
            <a:fillRect/>
          </a:stretch>
        </p:blipFill>
        <p:spPr>
          <a:xfrm>
            <a:off x="2265653" y="1452563"/>
            <a:ext cx="4652381" cy="4724400"/>
          </a:xfrm>
          <a:prstGeom prst="rect">
            <a:avLst/>
          </a:prstGeom>
        </p:spPr>
      </p:pic>
    </p:spTree>
    <p:extLst>
      <p:ext uri="{BB962C8B-B14F-4D97-AF65-F5344CB8AC3E}">
        <p14:creationId xmlns:p14="http://schemas.microsoft.com/office/powerpoint/2010/main" val="474240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Muffin atau Cihuahua</a:t>
            </a:r>
            <a:endParaRPr lang="id-ID" dirty="0"/>
          </a:p>
        </p:txBody>
      </p:sp>
      <p:sp>
        <p:nvSpPr>
          <p:cNvPr id="4" name="Date Placeholder 3"/>
          <p:cNvSpPr>
            <a:spLocks noGrp="1"/>
          </p:cNvSpPr>
          <p:nvPr>
            <p:ph type="dt" sz="half" idx="10"/>
          </p:nvPr>
        </p:nvSpPr>
        <p:spPr/>
        <p:txBody>
          <a:bodyPr/>
          <a:lstStyle/>
          <a:p>
            <a:fld id="{8915E359-988C-4B6A-BA7F-69B0B9B77C82}"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12</a:t>
            </a:fld>
            <a:endParaRPr lang="id-ID" dirty="0"/>
          </a:p>
        </p:txBody>
      </p:sp>
      <p:pic>
        <p:nvPicPr>
          <p:cNvPr id="7" name="Content Placeholder 11" descr="sheepdog-kain-pel.png"/>
          <p:cNvPicPr>
            <a:picLocks noGrp="1" noChangeAspect="1"/>
          </p:cNvPicPr>
          <p:nvPr>
            <p:ph idx="1"/>
          </p:nvPr>
        </p:nvPicPr>
        <p:blipFill>
          <a:blip r:embed="rId2"/>
          <a:stretch>
            <a:fillRect/>
          </a:stretch>
        </p:blipFill>
        <p:spPr>
          <a:xfrm>
            <a:off x="2305128" y="1452563"/>
            <a:ext cx="4573432" cy="4724400"/>
          </a:xfrm>
          <a:prstGeom prst="rect">
            <a:avLst/>
          </a:prstGeom>
        </p:spPr>
      </p:pic>
    </p:spTree>
    <p:extLst>
      <p:ext uri="{BB962C8B-B14F-4D97-AF65-F5344CB8AC3E}">
        <p14:creationId xmlns:p14="http://schemas.microsoft.com/office/powerpoint/2010/main" val="1458113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Kue atau Parrot</a:t>
            </a:r>
            <a:endParaRPr lang="id-ID" dirty="0"/>
          </a:p>
        </p:txBody>
      </p:sp>
      <p:sp>
        <p:nvSpPr>
          <p:cNvPr id="4" name="Date Placeholder 3"/>
          <p:cNvSpPr>
            <a:spLocks noGrp="1"/>
          </p:cNvSpPr>
          <p:nvPr>
            <p:ph type="dt" sz="half" idx="10"/>
          </p:nvPr>
        </p:nvSpPr>
        <p:spPr/>
        <p:txBody>
          <a:bodyPr/>
          <a:lstStyle/>
          <a:p>
            <a:fld id="{5F93641B-1C35-49AB-BB01-CBC5C0A5A1C6}"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13</a:t>
            </a:fld>
            <a:endParaRPr lang="id-ID" dirty="0"/>
          </a:p>
        </p:txBody>
      </p:sp>
      <p:pic>
        <p:nvPicPr>
          <p:cNvPr id="7" name="Content Placeholder 11" descr="sheepdog-kain-pel.png"/>
          <p:cNvPicPr>
            <a:picLocks noGrp="1" noChangeAspect="1"/>
          </p:cNvPicPr>
          <p:nvPr>
            <p:ph idx="1"/>
          </p:nvPr>
        </p:nvPicPr>
        <p:blipFill>
          <a:blip r:embed="rId2"/>
          <a:stretch>
            <a:fillRect/>
          </a:stretch>
        </p:blipFill>
        <p:spPr>
          <a:xfrm>
            <a:off x="2236426" y="1452563"/>
            <a:ext cx="4710836" cy="4724400"/>
          </a:xfrm>
          <a:prstGeom prst="rect">
            <a:avLst/>
          </a:prstGeom>
        </p:spPr>
      </p:pic>
    </p:spTree>
    <p:extLst>
      <p:ext uri="{BB962C8B-B14F-4D97-AF65-F5344CB8AC3E}">
        <p14:creationId xmlns:p14="http://schemas.microsoft.com/office/powerpoint/2010/main" val="266612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Trump atau Ayam</a:t>
            </a:r>
            <a:endParaRPr lang="id-ID" dirty="0"/>
          </a:p>
        </p:txBody>
      </p:sp>
      <p:sp>
        <p:nvSpPr>
          <p:cNvPr id="4" name="Date Placeholder 3"/>
          <p:cNvSpPr>
            <a:spLocks noGrp="1"/>
          </p:cNvSpPr>
          <p:nvPr>
            <p:ph type="dt" sz="half" idx="10"/>
          </p:nvPr>
        </p:nvSpPr>
        <p:spPr/>
        <p:txBody>
          <a:bodyPr/>
          <a:lstStyle/>
          <a:p>
            <a:fld id="{153B81F6-0CD0-4D96-8369-7FDC50D0C556}"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14</a:t>
            </a:fld>
            <a:endParaRPr lang="id-ID" dirty="0"/>
          </a:p>
        </p:txBody>
      </p:sp>
      <p:pic>
        <p:nvPicPr>
          <p:cNvPr id="7" name="Content Placeholder 11" descr="sheepdog-kain-pel.png"/>
          <p:cNvPicPr>
            <a:picLocks noGrp="1" noChangeAspect="1"/>
          </p:cNvPicPr>
          <p:nvPr>
            <p:ph idx="1"/>
          </p:nvPr>
        </p:nvPicPr>
        <p:blipFill>
          <a:blip r:embed="rId2"/>
          <a:stretch>
            <a:fillRect/>
          </a:stretch>
        </p:blipFill>
        <p:spPr>
          <a:xfrm>
            <a:off x="2312299" y="1452563"/>
            <a:ext cx="4559089" cy="4724400"/>
          </a:xfrm>
          <a:prstGeom prst="rect">
            <a:avLst/>
          </a:prstGeom>
        </p:spPr>
      </p:pic>
    </p:spTree>
    <p:extLst>
      <p:ext uri="{BB962C8B-B14F-4D97-AF65-F5344CB8AC3E}">
        <p14:creationId xmlns:p14="http://schemas.microsoft.com/office/powerpoint/2010/main" val="3868174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id-ID" dirty="0" smtClean="0"/>
              <a:t>Contoh Kasus Machine Learning</a:t>
            </a:r>
            <a:endParaRPr lang="id-ID" dirty="0"/>
          </a:p>
        </p:txBody>
      </p:sp>
      <p:sp>
        <p:nvSpPr>
          <p:cNvPr id="8" name="Text Placeholder 7"/>
          <p:cNvSpPr>
            <a:spLocks noGrp="1"/>
          </p:cNvSpPr>
          <p:nvPr>
            <p:ph type="body" idx="1"/>
          </p:nvPr>
        </p:nvSpPr>
        <p:spPr>
          <a:xfrm>
            <a:off x="2317581" y="2492943"/>
            <a:ext cx="6188745" cy="341788"/>
          </a:xfrm>
        </p:spPr>
        <p:txBody>
          <a:bodyPr>
            <a:normAutofit fontScale="92500" lnSpcReduction="10000"/>
          </a:bodyPr>
          <a:lstStyle/>
          <a:p>
            <a:r>
              <a:rPr lang="id-ID" dirty="0" smtClean="0"/>
              <a:t>Bagian 3</a:t>
            </a:r>
            <a:endParaRPr lang="id-ID" dirty="0"/>
          </a:p>
        </p:txBody>
      </p:sp>
      <p:sp>
        <p:nvSpPr>
          <p:cNvPr id="4" name="Date Placeholder 3"/>
          <p:cNvSpPr>
            <a:spLocks noGrp="1"/>
          </p:cNvSpPr>
          <p:nvPr>
            <p:ph type="dt" sz="half" idx="10"/>
          </p:nvPr>
        </p:nvSpPr>
        <p:spPr/>
        <p:txBody>
          <a:bodyPr/>
          <a:lstStyle/>
          <a:p>
            <a:fld id="{8264BF18-2DCA-4357-BD24-763CDC7F10B7}"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15</a:t>
            </a:fld>
            <a:endParaRPr lang="id-ID" dirty="0"/>
          </a:p>
        </p:txBody>
      </p:sp>
    </p:spTree>
    <p:extLst>
      <p:ext uri="{BB962C8B-B14F-4D97-AF65-F5344CB8AC3E}">
        <p14:creationId xmlns:p14="http://schemas.microsoft.com/office/powerpoint/2010/main" val="237973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Contoh Kasus Bidang Kedokteran</a:t>
            </a:r>
            <a:endParaRPr lang="id-ID" dirty="0"/>
          </a:p>
        </p:txBody>
      </p:sp>
      <p:sp>
        <p:nvSpPr>
          <p:cNvPr id="3" name="Content Placeholder 2"/>
          <p:cNvSpPr>
            <a:spLocks noGrp="1"/>
          </p:cNvSpPr>
          <p:nvPr>
            <p:ph idx="1"/>
          </p:nvPr>
        </p:nvSpPr>
        <p:spPr/>
        <p:txBody>
          <a:bodyPr anchor="ctr">
            <a:normAutofit/>
          </a:bodyPr>
          <a:lstStyle/>
          <a:p>
            <a:endParaRPr lang="id-ID" i="1" dirty="0"/>
          </a:p>
          <a:p>
            <a:endParaRPr lang="id-ID" i="1" dirty="0" smtClean="0"/>
          </a:p>
        </p:txBody>
      </p:sp>
      <p:sp>
        <p:nvSpPr>
          <p:cNvPr id="4" name="Date Placeholder 3"/>
          <p:cNvSpPr>
            <a:spLocks noGrp="1"/>
          </p:cNvSpPr>
          <p:nvPr>
            <p:ph type="dt" sz="half" idx="10"/>
          </p:nvPr>
        </p:nvSpPr>
        <p:spPr/>
        <p:txBody>
          <a:bodyPr/>
          <a:lstStyle/>
          <a:p>
            <a:fld id="{BB5346A4-75C8-4A2F-8E0A-FE02BA28667C}"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16</a:t>
            </a:fld>
            <a:endParaRPr lang="id-ID" dirty="0"/>
          </a:p>
        </p:txBody>
      </p:sp>
      <p:pic>
        <p:nvPicPr>
          <p:cNvPr id="7" name="Google Shape;59;p14"/>
          <p:cNvPicPr preferRelativeResize="0"/>
          <p:nvPr/>
        </p:nvPicPr>
        <p:blipFill rotWithShape="1">
          <a:blip r:embed="rId3">
            <a:alphaModFix/>
          </a:blip>
          <a:srcRect l="4354" t="19797" r="24140" b="16073"/>
          <a:stretch/>
        </p:blipFill>
        <p:spPr>
          <a:xfrm>
            <a:off x="377371" y="2569029"/>
            <a:ext cx="8215086" cy="3145971"/>
          </a:xfrm>
          <a:prstGeom prst="rect">
            <a:avLst/>
          </a:prstGeom>
          <a:noFill/>
          <a:ln>
            <a:noFill/>
          </a:ln>
        </p:spPr>
      </p:pic>
      <p:sp>
        <p:nvSpPr>
          <p:cNvPr id="9" name="TextBox 8"/>
          <p:cNvSpPr txBox="1"/>
          <p:nvPr/>
        </p:nvSpPr>
        <p:spPr>
          <a:xfrm>
            <a:off x="377371" y="1844872"/>
            <a:ext cx="8215086" cy="400110"/>
          </a:xfrm>
          <a:prstGeom prst="rect">
            <a:avLst/>
          </a:prstGeom>
          <a:noFill/>
        </p:spPr>
        <p:txBody>
          <a:bodyPr wrap="square" rtlCol="0">
            <a:spAutoFit/>
          </a:bodyPr>
          <a:lstStyle/>
          <a:p>
            <a:pPr algn="ctr"/>
            <a:r>
              <a:rPr lang="id-ID" sz="2000" dirty="0" smtClean="0"/>
              <a:t>Ini adalah sampel </a:t>
            </a:r>
            <a:r>
              <a:rPr lang="id-ID" sz="2000" dirty="0"/>
              <a:t>sel manusia yang diekstraksi dari </a:t>
            </a:r>
            <a:r>
              <a:rPr lang="id-ID" sz="2000" dirty="0" smtClean="0"/>
              <a:t>seorang pasien</a:t>
            </a:r>
            <a:endParaRPr lang="id-ID" sz="2000" dirty="0"/>
          </a:p>
        </p:txBody>
      </p:sp>
    </p:spTree>
    <p:extLst>
      <p:ext uri="{BB962C8B-B14F-4D97-AF65-F5344CB8AC3E}">
        <p14:creationId xmlns:p14="http://schemas.microsoft.com/office/powerpoint/2010/main" val="26719676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Kasus Bidang Kedokteran</a:t>
            </a:r>
          </a:p>
        </p:txBody>
      </p:sp>
      <p:sp>
        <p:nvSpPr>
          <p:cNvPr id="3" name="Content Placeholder 2"/>
          <p:cNvSpPr>
            <a:spLocks noGrp="1"/>
          </p:cNvSpPr>
          <p:nvPr>
            <p:ph idx="1"/>
          </p:nvPr>
        </p:nvSpPr>
        <p:spPr/>
        <p:txBody>
          <a:bodyPr anchor="ctr">
            <a:normAutofit/>
          </a:bodyPr>
          <a:lstStyle/>
          <a:p>
            <a:endParaRPr lang="id-ID" i="1" dirty="0"/>
          </a:p>
          <a:p>
            <a:endParaRPr lang="id-ID" i="1" dirty="0" smtClean="0"/>
          </a:p>
        </p:txBody>
      </p:sp>
      <p:sp>
        <p:nvSpPr>
          <p:cNvPr id="4" name="Date Placeholder 3"/>
          <p:cNvSpPr>
            <a:spLocks noGrp="1"/>
          </p:cNvSpPr>
          <p:nvPr>
            <p:ph type="dt" sz="half" idx="10"/>
          </p:nvPr>
        </p:nvSpPr>
        <p:spPr/>
        <p:txBody>
          <a:bodyPr/>
          <a:lstStyle/>
          <a:p>
            <a:fld id="{7A299336-AED4-4855-B3A5-388D92E56172}"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17</a:t>
            </a:fld>
            <a:endParaRPr lang="id-ID" dirty="0"/>
          </a:p>
        </p:txBody>
      </p:sp>
      <p:pic>
        <p:nvPicPr>
          <p:cNvPr id="7" name="Google Shape;59;p14"/>
          <p:cNvPicPr preferRelativeResize="0"/>
          <p:nvPr/>
        </p:nvPicPr>
        <p:blipFill rotWithShape="1">
          <a:blip r:embed="rId3">
            <a:alphaModFix/>
          </a:blip>
          <a:srcRect l="4354" t="19797" r="24140" b="16073"/>
          <a:stretch/>
        </p:blipFill>
        <p:spPr>
          <a:xfrm>
            <a:off x="377371" y="2569029"/>
            <a:ext cx="8215086" cy="3145971"/>
          </a:xfrm>
          <a:prstGeom prst="rect">
            <a:avLst/>
          </a:prstGeom>
          <a:noFill/>
          <a:ln>
            <a:noFill/>
          </a:ln>
        </p:spPr>
      </p:pic>
      <p:sp>
        <p:nvSpPr>
          <p:cNvPr id="9" name="TextBox 8"/>
          <p:cNvSpPr txBox="1"/>
          <p:nvPr/>
        </p:nvSpPr>
        <p:spPr>
          <a:xfrm>
            <a:off x="377371" y="1765517"/>
            <a:ext cx="8215086" cy="707886"/>
          </a:xfrm>
          <a:prstGeom prst="rect">
            <a:avLst/>
          </a:prstGeom>
          <a:noFill/>
        </p:spPr>
        <p:txBody>
          <a:bodyPr wrap="square" rtlCol="0">
            <a:spAutoFit/>
          </a:bodyPr>
          <a:lstStyle/>
          <a:p>
            <a:pPr algn="ctr"/>
            <a:r>
              <a:rPr lang="id-ID" sz="2000" dirty="0" smtClean="0"/>
              <a:t>Sel kanker memiliki beberapa karakteristik seperti besar, bentuk, adhesi marjinal, dll</a:t>
            </a:r>
            <a:endParaRPr lang="id-ID" sz="2000" dirty="0"/>
          </a:p>
        </p:txBody>
      </p:sp>
      <p:sp>
        <p:nvSpPr>
          <p:cNvPr id="8" name="Rectangle 7"/>
          <p:cNvSpPr/>
          <p:nvPr/>
        </p:nvSpPr>
        <p:spPr>
          <a:xfrm>
            <a:off x="1020278" y="5043638"/>
            <a:ext cx="5640404" cy="4427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140521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Kasus Bidang Kedokteran</a:t>
            </a:r>
          </a:p>
        </p:txBody>
      </p:sp>
      <p:sp>
        <p:nvSpPr>
          <p:cNvPr id="3" name="Content Placeholder 2"/>
          <p:cNvSpPr>
            <a:spLocks noGrp="1"/>
          </p:cNvSpPr>
          <p:nvPr>
            <p:ph idx="1"/>
          </p:nvPr>
        </p:nvSpPr>
        <p:spPr/>
        <p:txBody>
          <a:bodyPr anchor="ctr">
            <a:normAutofit/>
          </a:bodyPr>
          <a:lstStyle/>
          <a:p>
            <a:endParaRPr lang="id-ID" i="1" dirty="0"/>
          </a:p>
          <a:p>
            <a:endParaRPr lang="id-ID" i="1" dirty="0" smtClean="0"/>
          </a:p>
        </p:txBody>
      </p:sp>
      <p:sp>
        <p:nvSpPr>
          <p:cNvPr id="4" name="Date Placeholder 3"/>
          <p:cNvSpPr>
            <a:spLocks noGrp="1"/>
          </p:cNvSpPr>
          <p:nvPr>
            <p:ph type="dt" sz="half" idx="10"/>
          </p:nvPr>
        </p:nvSpPr>
        <p:spPr/>
        <p:txBody>
          <a:bodyPr/>
          <a:lstStyle/>
          <a:p>
            <a:fld id="{D40BF7CB-73D0-44DB-ABAB-6E4A0D1DBC5F}"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18</a:t>
            </a:fld>
            <a:endParaRPr lang="id-ID" dirty="0"/>
          </a:p>
        </p:txBody>
      </p:sp>
      <p:pic>
        <p:nvPicPr>
          <p:cNvPr id="7" name="Google Shape;59;p14"/>
          <p:cNvPicPr preferRelativeResize="0"/>
          <p:nvPr/>
        </p:nvPicPr>
        <p:blipFill rotWithShape="1">
          <a:blip r:embed="rId3">
            <a:alphaModFix/>
          </a:blip>
          <a:srcRect l="4354" t="19797" r="24140" b="16073"/>
          <a:stretch/>
        </p:blipFill>
        <p:spPr>
          <a:xfrm>
            <a:off x="377371" y="2569029"/>
            <a:ext cx="8215086" cy="3145971"/>
          </a:xfrm>
          <a:prstGeom prst="rect">
            <a:avLst/>
          </a:prstGeom>
          <a:noFill/>
          <a:ln>
            <a:noFill/>
          </a:ln>
        </p:spPr>
      </p:pic>
      <p:sp>
        <p:nvSpPr>
          <p:cNvPr id="9" name="TextBox 8"/>
          <p:cNvSpPr txBox="1"/>
          <p:nvPr/>
        </p:nvSpPr>
        <p:spPr>
          <a:xfrm>
            <a:off x="377371" y="1932394"/>
            <a:ext cx="8215086" cy="400110"/>
          </a:xfrm>
          <a:prstGeom prst="rect">
            <a:avLst/>
          </a:prstGeom>
          <a:noFill/>
        </p:spPr>
        <p:txBody>
          <a:bodyPr wrap="square" rtlCol="0">
            <a:spAutoFit/>
          </a:bodyPr>
          <a:lstStyle/>
          <a:p>
            <a:pPr algn="ctr"/>
            <a:r>
              <a:rPr lang="id-ID" sz="2000" dirty="0" smtClean="0"/>
              <a:t>Bagaimana cara kita mengenali sel ini jinak atau ganas?</a:t>
            </a:r>
            <a:endParaRPr lang="id-ID" sz="2000" dirty="0"/>
          </a:p>
        </p:txBody>
      </p:sp>
      <p:sp>
        <p:nvSpPr>
          <p:cNvPr id="8" name="TextBox 7"/>
          <p:cNvSpPr txBox="1"/>
          <p:nvPr/>
        </p:nvSpPr>
        <p:spPr>
          <a:xfrm>
            <a:off x="6427307" y="4422111"/>
            <a:ext cx="1578544" cy="1015663"/>
          </a:xfrm>
          <a:prstGeom prst="rect">
            <a:avLst/>
          </a:prstGeom>
          <a:noFill/>
        </p:spPr>
        <p:txBody>
          <a:bodyPr wrap="square" rtlCol="0">
            <a:spAutoFit/>
          </a:bodyPr>
          <a:lstStyle/>
          <a:p>
            <a:pPr algn="ctr"/>
            <a:r>
              <a:rPr lang="id-ID" sz="2000" dirty="0" smtClean="0">
                <a:solidFill>
                  <a:srgbClr val="FF0000"/>
                </a:solidFill>
              </a:rPr>
              <a:t>Benign</a:t>
            </a:r>
          </a:p>
          <a:p>
            <a:pPr algn="ctr"/>
            <a:r>
              <a:rPr lang="id-ID" sz="2000" dirty="0" smtClean="0">
                <a:solidFill>
                  <a:srgbClr val="FF0000"/>
                </a:solidFill>
              </a:rPr>
              <a:t>or</a:t>
            </a:r>
          </a:p>
          <a:p>
            <a:pPr algn="ctr"/>
            <a:r>
              <a:rPr lang="id-ID" sz="2000" dirty="0" smtClean="0">
                <a:solidFill>
                  <a:srgbClr val="FF0000"/>
                </a:solidFill>
              </a:rPr>
              <a:t>Malignant?</a:t>
            </a:r>
            <a:endParaRPr lang="id-ID" sz="2000" dirty="0">
              <a:solidFill>
                <a:srgbClr val="FF0000"/>
              </a:solidFill>
            </a:endParaRPr>
          </a:p>
        </p:txBody>
      </p:sp>
    </p:spTree>
    <p:extLst>
      <p:ext uri="{BB962C8B-B14F-4D97-AF65-F5344CB8AC3E}">
        <p14:creationId xmlns:p14="http://schemas.microsoft.com/office/powerpoint/2010/main" val="22445388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Kasus Bidang Kedokteran</a:t>
            </a:r>
          </a:p>
        </p:txBody>
      </p:sp>
      <p:sp>
        <p:nvSpPr>
          <p:cNvPr id="4" name="Date Placeholder 3"/>
          <p:cNvSpPr>
            <a:spLocks noGrp="1"/>
          </p:cNvSpPr>
          <p:nvPr>
            <p:ph type="dt" sz="half" idx="10"/>
          </p:nvPr>
        </p:nvSpPr>
        <p:spPr/>
        <p:txBody>
          <a:bodyPr/>
          <a:lstStyle/>
          <a:p>
            <a:fld id="{C0C8695F-322F-467C-9D47-EF2E1409404E}"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19</a:t>
            </a:fld>
            <a:endParaRPr lang="id-ID" dirty="0"/>
          </a:p>
        </p:txBody>
      </p:sp>
      <p:pic>
        <p:nvPicPr>
          <p:cNvPr id="7" name="Picture 2"/>
          <p:cNvPicPr>
            <a:picLocks noGrp="1" noChangeAspect="1" noChangeArrowheads="1"/>
          </p:cNvPicPr>
          <p:nvPr>
            <p:ph idx="1"/>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34486" t="38708" r="27523" b="32259"/>
          <a:stretch/>
        </p:blipFill>
        <p:spPr bwMode="auto">
          <a:xfrm>
            <a:off x="1395409" y="2677349"/>
            <a:ext cx="6393698" cy="274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24840" y="1590574"/>
            <a:ext cx="7955280" cy="707886"/>
          </a:xfrm>
          <a:prstGeom prst="rect">
            <a:avLst/>
          </a:prstGeom>
          <a:noFill/>
        </p:spPr>
        <p:txBody>
          <a:bodyPr wrap="square" rtlCol="0">
            <a:spAutoFit/>
          </a:bodyPr>
          <a:lstStyle/>
          <a:p>
            <a:pPr algn="ctr"/>
            <a:r>
              <a:rPr lang="id-ID" sz="2000" dirty="0"/>
              <a:t>Gunakan Dataset yang berisi karakteristik ribuan Sampel sel manusia diekstraksi dari pasien yang diyakini berisiko berkembang kanker. </a:t>
            </a:r>
          </a:p>
        </p:txBody>
      </p:sp>
    </p:spTree>
    <p:extLst>
      <p:ext uri="{BB962C8B-B14F-4D97-AF65-F5344CB8AC3E}">
        <p14:creationId xmlns:p14="http://schemas.microsoft.com/office/powerpoint/2010/main" val="216502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id-ID" sz="4000" dirty="0" smtClean="0"/>
              <a:t>Dasar Machine Learning : Intro</a:t>
            </a:r>
            <a:endParaRPr lang="id-ID" sz="4000" dirty="0"/>
          </a:p>
        </p:txBody>
      </p:sp>
      <p:sp>
        <p:nvSpPr>
          <p:cNvPr id="8" name="Subtitle 7"/>
          <p:cNvSpPr>
            <a:spLocks noGrp="1"/>
          </p:cNvSpPr>
          <p:nvPr>
            <p:ph type="subTitle" idx="1"/>
          </p:nvPr>
        </p:nvSpPr>
        <p:spPr/>
        <p:txBody>
          <a:bodyPr/>
          <a:lstStyle/>
          <a:p>
            <a:r>
              <a:rPr lang="id-ID" dirty="0" smtClean="0"/>
              <a:t>Nama pembicara dengan gelar</a:t>
            </a:r>
            <a:endParaRPr lang="id-ID" dirty="0"/>
          </a:p>
        </p:txBody>
      </p:sp>
    </p:spTree>
    <p:extLst>
      <p:ext uri="{BB962C8B-B14F-4D97-AF65-F5344CB8AC3E}">
        <p14:creationId xmlns:p14="http://schemas.microsoft.com/office/powerpoint/2010/main" val="4141773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Kasus Bidang Kedokteran</a:t>
            </a:r>
          </a:p>
        </p:txBody>
      </p:sp>
      <p:sp>
        <p:nvSpPr>
          <p:cNvPr id="4" name="Date Placeholder 3"/>
          <p:cNvSpPr>
            <a:spLocks noGrp="1"/>
          </p:cNvSpPr>
          <p:nvPr>
            <p:ph type="dt" sz="half" idx="10"/>
          </p:nvPr>
        </p:nvSpPr>
        <p:spPr/>
        <p:txBody>
          <a:bodyPr/>
          <a:lstStyle/>
          <a:p>
            <a:fld id="{C544609D-6B1C-4B80-B0D4-4B27F01E5793}"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20</a:t>
            </a:fld>
            <a:endParaRPr lang="id-ID" dirty="0"/>
          </a:p>
        </p:txBody>
      </p:sp>
      <p:pic>
        <p:nvPicPr>
          <p:cNvPr id="7"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34526" t="38920" r="12921" b="23261"/>
          <a:stretch/>
        </p:blipFill>
        <p:spPr bwMode="auto">
          <a:xfrm>
            <a:off x="1217596" y="2658254"/>
            <a:ext cx="6708808" cy="27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91151" y="1605463"/>
            <a:ext cx="7955280" cy="707886"/>
          </a:xfrm>
          <a:prstGeom prst="rect">
            <a:avLst/>
          </a:prstGeom>
          <a:noFill/>
        </p:spPr>
        <p:txBody>
          <a:bodyPr wrap="square" rtlCol="0">
            <a:spAutoFit/>
          </a:bodyPr>
          <a:lstStyle/>
          <a:p>
            <a:pPr algn="ctr"/>
            <a:r>
              <a:rPr lang="id-ID" sz="2000" dirty="0"/>
              <a:t>Analisis data asli yang menunjukkan bahwa terdapat karakteristik berbeda secara signifikan antara sampel jinak dan ganas. </a:t>
            </a:r>
          </a:p>
        </p:txBody>
      </p:sp>
    </p:spTree>
    <p:extLst>
      <p:ext uri="{BB962C8B-B14F-4D97-AF65-F5344CB8AC3E}">
        <p14:creationId xmlns:p14="http://schemas.microsoft.com/office/powerpoint/2010/main" val="457257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Kasus Bidang Kedokteran</a:t>
            </a:r>
          </a:p>
        </p:txBody>
      </p:sp>
      <p:sp>
        <p:nvSpPr>
          <p:cNvPr id="4" name="Date Placeholder 3"/>
          <p:cNvSpPr>
            <a:spLocks noGrp="1"/>
          </p:cNvSpPr>
          <p:nvPr>
            <p:ph type="dt" sz="half" idx="10"/>
          </p:nvPr>
        </p:nvSpPr>
        <p:spPr/>
        <p:txBody>
          <a:bodyPr/>
          <a:lstStyle/>
          <a:p>
            <a:fld id="{BFEBAD38-4323-4F3F-9787-D6B83264E90F}"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21</a:t>
            </a:fld>
            <a:endParaRPr lang="id-ID" dirty="0"/>
          </a:p>
        </p:txBody>
      </p:sp>
      <p:pic>
        <p:nvPicPr>
          <p:cNvPr id="7" name="Picture 2"/>
          <p:cNvPicPr>
            <a:picLocks noGrp="1" noChangeAspect="1" noChangeArrowheads="1"/>
          </p:cNvPicPr>
          <p:nvPr>
            <p:ph idx="1"/>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34530" t="38954" r="13447" b="19189"/>
          <a:stretch/>
        </p:blipFill>
        <p:spPr bwMode="auto">
          <a:xfrm>
            <a:off x="1224115" y="2702488"/>
            <a:ext cx="6695770" cy="3028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02920" y="1627580"/>
            <a:ext cx="7955280" cy="707886"/>
          </a:xfrm>
          <a:prstGeom prst="rect">
            <a:avLst/>
          </a:prstGeom>
          <a:noFill/>
        </p:spPr>
        <p:txBody>
          <a:bodyPr wrap="square" rtlCol="0">
            <a:spAutoFit/>
          </a:bodyPr>
          <a:lstStyle/>
          <a:p>
            <a:pPr algn="ctr"/>
            <a:r>
              <a:rPr lang="id-ID" sz="2000" dirty="0"/>
              <a:t>Setelah model telah dilatih secara  berulang, dapat digunakan untuk memprediksi sel </a:t>
            </a:r>
            <a:r>
              <a:rPr lang="id-ID" sz="2000" dirty="0" smtClean="0"/>
              <a:t>baru,  </a:t>
            </a:r>
            <a:r>
              <a:rPr lang="id-ID" sz="2000" dirty="0"/>
              <a:t>dengan akurasi yang baik.</a:t>
            </a:r>
          </a:p>
        </p:txBody>
      </p:sp>
    </p:spTree>
    <p:extLst>
      <p:ext uri="{BB962C8B-B14F-4D97-AF65-F5344CB8AC3E}">
        <p14:creationId xmlns:p14="http://schemas.microsoft.com/office/powerpoint/2010/main" val="4286308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Beberapa Aplikasi dan Teknik Machine Learning</a:t>
            </a:r>
            <a:endParaRPr lang="id-ID" dirty="0"/>
          </a:p>
        </p:txBody>
      </p:sp>
      <p:sp>
        <p:nvSpPr>
          <p:cNvPr id="3" name="Text Placeholder 2"/>
          <p:cNvSpPr>
            <a:spLocks noGrp="1"/>
          </p:cNvSpPr>
          <p:nvPr>
            <p:ph type="body" idx="1"/>
          </p:nvPr>
        </p:nvSpPr>
        <p:spPr/>
        <p:txBody>
          <a:bodyPr>
            <a:normAutofit fontScale="92500" lnSpcReduction="20000"/>
          </a:bodyPr>
          <a:lstStyle/>
          <a:p>
            <a:r>
              <a:rPr lang="id-ID" dirty="0" smtClean="0"/>
              <a:t>Bagian 4</a:t>
            </a:r>
            <a:endParaRPr lang="id-ID" dirty="0"/>
          </a:p>
        </p:txBody>
      </p:sp>
      <p:sp>
        <p:nvSpPr>
          <p:cNvPr id="4" name="Date Placeholder 3"/>
          <p:cNvSpPr>
            <a:spLocks noGrp="1"/>
          </p:cNvSpPr>
          <p:nvPr>
            <p:ph type="dt" sz="half" idx="10"/>
          </p:nvPr>
        </p:nvSpPr>
        <p:spPr/>
        <p:txBody>
          <a:bodyPr/>
          <a:lstStyle/>
          <a:p>
            <a:fld id="{4BCF9428-DA6D-4A53-B0C6-C5B86B9E242C}"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a:p>
        </p:txBody>
      </p:sp>
      <p:sp>
        <p:nvSpPr>
          <p:cNvPr id="6" name="Slide Number Placeholder 5"/>
          <p:cNvSpPr>
            <a:spLocks noGrp="1"/>
          </p:cNvSpPr>
          <p:nvPr>
            <p:ph type="sldNum" sz="quarter" idx="12"/>
          </p:nvPr>
        </p:nvSpPr>
        <p:spPr/>
        <p:txBody>
          <a:bodyPr/>
          <a:lstStyle/>
          <a:p>
            <a:fld id="{DF0E258F-04D6-46E9-8B77-0866F5CD991D}" type="slidenum">
              <a:rPr lang="id-ID" smtClean="0"/>
              <a:t>22</a:t>
            </a:fld>
            <a:endParaRPr lang="id-ID" dirty="0"/>
          </a:p>
        </p:txBody>
      </p:sp>
    </p:spTree>
    <p:extLst>
      <p:ext uri="{BB962C8B-B14F-4D97-AF65-F5344CB8AC3E}">
        <p14:creationId xmlns:p14="http://schemas.microsoft.com/office/powerpoint/2010/main" val="55429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8" y="412469"/>
            <a:ext cx="7355304" cy="842804"/>
          </a:xfrm>
        </p:spPr>
        <p:txBody>
          <a:bodyPr/>
          <a:lstStyle/>
          <a:p>
            <a:r>
              <a:rPr lang="id-ID" dirty="0" smtClean="0"/>
              <a:t>Aplikasi Machine Learning</a:t>
            </a:r>
            <a:endParaRPr lang="id-ID" dirty="0"/>
          </a:p>
        </p:txBody>
      </p:sp>
      <p:sp>
        <p:nvSpPr>
          <p:cNvPr id="3" name="Date Placeholder 2"/>
          <p:cNvSpPr>
            <a:spLocks noGrp="1"/>
          </p:cNvSpPr>
          <p:nvPr>
            <p:ph type="dt" sz="half" idx="10"/>
          </p:nvPr>
        </p:nvSpPr>
        <p:spPr/>
        <p:txBody>
          <a:bodyPr/>
          <a:lstStyle/>
          <a:p>
            <a:fld id="{77A3690C-FCE8-422A-8211-6D0A22AD5045}" type="datetime1">
              <a:rPr lang="id-ID" smtClean="0"/>
              <a:t>29/06/2019</a:t>
            </a:fld>
            <a:endParaRPr lang="id-ID"/>
          </a:p>
        </p:txBody>
      </p:sp>
      <p:sp>
        <p:nvSpPr>
          <p:cNvPr id="4" name="Footer Placeholder 3"/>
          <p:cNvSpPr>
            <a:spLocks noGrp="1"/>
          </p:cNvSpPr>
          <p:nvPr>
            <p:ph type="ftr" sz="quarter" idx="11"/>
          </p:nvPr>
        </p:nvSpPr>
        <p:spPr/>
        <p:txBody>
          <a:bodyPr/>
          <a:lstStyle/>
          <a:p>
            <a:r>
              <a:rPr lang="en-US" smtClean="0"/>
              <a:t>Machine Learning: Intro dan Python untuk Machine Learning</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23</a:t>
            </a:fld>
            <a:endParaRPr lang="id-ID"/>
          </a:p>
        </p:txBody>
      </p:sp>
      <p:pic>
        <p:nvPicPr>
          <p:cNvPr id="6" name="Picture 5"/>
          <p:cNvPicPr>
            <a:picLocks noChangeAspect="1"/>
          </p:cNvPicPr>
          <p:nvPr/>
        </p:nvPicPr>
        <p:blipFill rotWithShape="1">
          <a:blip r:embed="rId2"/>
          <a:srcRect l="1119" r="17615"/>
          <a:stretch/>
        </p:blipFill>
        <p:spPr>
          <a:xfrm>
            <a:off x="316705" y="1521406"/>
            <a:ext cx="4906086" cy="2625541"/>
          </a:xfrm>
          <a:prstGeom prst="rect">
            <a:avLst/>
          </a:prstGeom>
          <a:ln w="12700">
            <a:solidFill>
              <a:schemeClr val="tx1"/>
            </a:solidFill>
          </a:ln>
        </p:spPr>
      </p:pic>
      <p:pic>
        <p:nvPicPr>
          <p:cNvPr id="7" name="Picture 6"/>
          <p:cNvPicPr>
            <a:picLocks noChangeAspect="1"/>
          </p:cNvPicPr>
          <p:nvPr/>
        </p:nvPicPr>
        <p:blipFill>
          <a:blip r:embed="rId3"/>
          <a:stretch>
            <a:fillRect/>
          </a:stretch>
        </p:blipFill>
        <p:spPr>
          <a:xfrm>
            <a:off x="482565" y="2442371"/>
            <a:ext cx="4906087" cy="2611661"/>
          </a:xfrm>
          <a:prstGeom prst="rect">
            <a:avLst/>
          </a:prstGeom>
          <a:ln w="12700">
            <a:solidFill>
              <a:schemeClr val="tx1"/>
            </a:solidFill>
          </a:ln>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b="26708"/>
          <a:stretch/>
        </p:blipFill>
        <p:spPr>
          <a:xfrm>
            <a:off x="648426" y="3610666"/>
            <a:ext cx="4906086" cy="2630464"/>
          </a:xfrm>
          <a:prstGeom prst="rect">
            <a:avLst/>
          </a:prstGeom>
          <a:ln w="12700">
            <a:solidFill>
              <a:schemeClr val="tx1"/>
            </a:solidFill>
          </a:ln>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36847" r="36846"/>
          <a:stretch/>
        </p:blipFill>
        <p:spPr>
          <a:xfrm>
            <a:off x="5920756" y="1500652"/>
            <a:ext cx="1613511" cy="322011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07893" y="3748201"/>
            <a:ext cx="2463826" cy="1847870"/>
          </a:xfrm>
          <a:prstGeom prst="rect">
            <a:avLst/>
          </a:prstGeom>
          <a:ln w="12700">
            <a:solidFill>
              <a:schemeClr val="tx1"/>
            </a:solidFill>
          </a:ln>
        </p:spPr>
      </p:pic>
    </p:spTree>
    <p:extLst>
      <p:ext uri="{BB962C8B-B14F-4D97-AF65-F5344CB8AC3E}">
        <p14:creationId xmlns:p14="http://schemas.microsoft.com/office/powerpoint/2010/main" val="194456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normAutofit/>
          </a:bodyPr>
          <a:lstStyle/>
          <a:p>
            <a:r>
              <a:rPr lang="id-ID" dirty="0" smtClean="0"/>
              <a:t>Beberapa Teknik Machine Learning</a:t>
            </a:r>
            <a:endParaRPr lang="id-ID" dirty="0"/>
          </a:p>
        </p:txBody>
      </p:sp>
      <p:sp>
        <p:nvSpPr>
          <p:cNvPr id="6" name="Content Placeholder 5"/>
          <p:cNvSpPr>
            <a:spLocks noGrp="1"/>
          </p:cNvSpPr>
          <p:nvPr>
            <p:ph idx="1"/>
          </p:nvPr>
        </p:nvSpPr>
        <p:spPr/>
        <p:txBody>
          <a:bodyPr/>
          <a:lstStyle/>
          <a:p>
            <a:r>
              <a:rPr lang="id-ID" dirty="0" smtClean="0">
                <a:solidFill>
                  <a:srgbClr val="7030A0"/>
                </a:solidFill>
              </a:rPr>
              <a:t>Regression</a:t>
            </a:r>
          </a:p>
          <a:p>
            <a:pPr lvl="1"/>
            <a:r>
              <a:rPr lang="id-ID" dirty="0" smtClean="0"/>
              <a:t>Memprediksi nilai kontinyu.</a:t>
            </a:r>
          </a:p>
          <a:p>
            <a:pPr lvl="1"/>
            <a:r>
              <a:rPr lang="id-ID" dirty="0" smtClean="0"/>
              <a:t>Memprediksi harga rumah berdasarkan karakteristik.</a:t>
            </a:r>
            <a:endParaRPr lang="id-ID" dirty="0"/>
          </a:p>
          <a:p>
            <a:r>
              <a:rPr lang="id-ID" dirty="0" smtClean="0">
                <a:solidFill>
                  <a:srgbClr val="7030A0"/>
                </a:solidFill>
              </a:rPr>
              <a:t>Classification</a:t>
            </a:r>
          </a:p>
          <a:p>
            <a:pPr lvl="1"/>
            <a:r>
              <a:rPr lang="id-ID" dirty="0" smtClean="0"/>
              <a:t>Mengelompokkan data ke dalam kategori tertentu berdasarkan label tertentu.</a:t>
            </a:r>
          </a:p>
          <a:p>
            <a:pPr lvl="1"/>
            <a:r>
              <a:rPr lang="id-ID" dirty="0" smtClean="0"/>
              <a:t>Mengelompokkan sel jinak dan ganas.</a:t>
            </a:r>
            <a:endParaRPr lang="id-ID" dirty="0"/>
          </a:p>
          <a:p>
            <a:r>
              <a:rPr lang="id-ID" dirty="0" smtClean="0">
                <a:solidFill>
                  <a:srgbClr val="7030A0"/>
                </a:solidFill>
              </a:rPr>
              <a:t>Clustering</a:t>
            </a:r>
          </a:p>
          <a:p>
            <a:pPr lvl="1"/>
            <a:r>
              <a:rPr lang="id-ID" dirty="0" smtClean="0"/>
              <a:t>Menemukan struktur intrinsik dari data.</a:t>
            </a:r>
          </a:p>
          <a:p>
            <a:pPr lvl="1"/>
            <a:r>
              <a:rPr lang="id-ID" dirty="0" smtClean="0"/>
              <a:t>Pengelompokkan pasien rumah sakit yang serupa.</a:t>
            </a:r>
            <a:endParaRPr lang="id-ID" dirty="0"/>
          </a:p>
          <a:p>
            <a:r>
              <a:rPr lang="id-ID" dirty="0" smtClean="0">
                <a:solidFill>
                  <a:srgbClr val="7030A0"/>
                </a:solidFill>
              </a:rPr>
              <a:t>Associations</a:t>
            </a:r>
          </a:p>
          <a:p>
            <a:pPr lvl="1"/>
            <a:r>
              <a:rPr lang="id-ID" dirty="0" smtClean="0"/>
              <a:t>Mengaitkan item yang sering terjadi bersama.</a:t>
            </a:r>
          </a:p>
          <a:p>
            <a:pPr lvl="1"/>
            <a:r>
              <a:rPr lang="id-ID" dirty="0" smtClean="0"/>
              <a:t>Barang grosir apa yang biasanya dibeli bersamaan.</a:t>
            </a:r>
          </a:p>
        </p:txBody>
      </p:sp>
      <p:sp>
        <p:nvSpPr>
          <p:cNvPr id="3" name="Date Placeholder 2"/>
          <p:cNvSpPr>
            <a:spLocks noGrp="1"/>
          </p:cNvSpPr>
          <p:nvPr>
            <p:ph type="dt" sz="half" idx="10"/>
          </p:nvPr>
        </p:nvSpPr>
        <p:spPr/>
        <p:txBody>
          <a:bodyPr/>
          <a:lstStyle/>
          <a:p>
            <a:fld id="{EB68A626-404C-4BA9-B00B-22E4BC72F87F}" type="datetime1">
              <a:rPr lang="id-ID" smtClean="0"/>
              <a:t>29/06/2019</a:t>
            </a:fld>
            <a:endParaRPr lang="id-ID"/>
          </a:p>
        </p:txBody>
      </p:sp>
      <p:sp>
        <p:nvSpPr>
          <p:cNvPr id="4" name="Footer Placeholder 3"/>
          <p:cNvSpPr>
            <a:spLocks noGrp="1"/>
          </p:cNvSpPr>
          <p:nvPr>
            <p:ph type="ftr" sz="quarter" idx="11"/>
          </p:nvPr>
        </p:nvSpPr>
        <p:spPr/>
        <p:txBody>
          <a:bodyPr/>
          <a:lstStyle/>
          <a:p>
            <a:r>
              <a:rPr lang="en-US" smtClean="0"/>
              <a:t>Machine Learning: Intro dan Python untuk Machine Learning</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24</a:t>
            </a:fld>
            <a:endParaRPr lang="id-ID"/>
          </a:p>
        </p:txBody>
      </p:sp>
    </p:spTree>
    <p:extLst>
      <p:ext uri="{BB962C8B-B14F-4D97-AF65-F5344CB8AC3E}">
        <p14:creationId xmlns:p14="http://schemas.microsoft.com/office/powerpoint/2010/main" val="421920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2337" y="406484"/>
            <a:ext cx="7347283" cy="854074"/>
          </a:xfrm>
        </p:spPr>
        <p:txBody>
          <a:bodyPr>
            <a:normAutofit/>
          </a:bodyPr>
          <a:lstStyle/>
          <a:p>
            <a:r>
              <a:rPr lang="id-ID" dirty="0" smtClean="0"/>
              <a:t>Beberapa Teknik Machine Learning</a:t>
            </a:r>
            <a:endParaRPr lang="id-ID" dirty="0"/>
          </a:p>
        </p:txBody>
      </p:sp>
      <p:sp>
        <p:nvSpPr>
          <p:cNvPr id="6" name="Content Placeholder 5"/>
          <p:cNvSpPr>
            <a:spLocks noGrp="1"/>
          </p:cNvSpPr>
          <p:nvPr>
            <p:ph idx="1"/>
          </p:nvPr>
        </p:nvSpPr>
        <p:spPr/>
        <p:txBody>
          <a:bodyPr/>
          <a:lstStyle/>
          <a:p>
            <a:r>
              <a:rPr lang="id-ID" dirty="0" smtClean="0">
                <a:solidFill>
                  <a:srgbClr val="7030A0"/>
                </a:solidFill>
              </a:rPr>
              <a:t>Deteksi Anomali</a:t>
            </a:r>
          </a:p>
          <a:p>
            <a:pPr lvl="1"/>
            <a:r>
              <a:rPr lang="id-ID" dirty="0" smtClean="0"/>
              <a:t>Menemukan kasus abnormal yang tidak biasanya terjadi dalam data.</a:t>
            </a:r>
            <a:endParaRPr lang="id-ID" dirty="0"/>
          </a:p>
          <a:p>
            <a:pPr lvl="1"/>
            <a:r>
              <a:rPr lang="id-ID" dirty="0" smtClean="0"/>
              <a:t>Mendeteksi penipuan kartu kredit</a:t>
            </a:r>
          </a:p>
          <a:p>
            <a:pPr lvl="1"/>
            <a:endParaRPr lang="id-ID" dirty="0" smtClean="0"/>
          </a:p>
          <a:p>
            <a:r>
              <a:rPr lang="id-ID" dirty="0" smtClean="0">
                <a:solidFill>
                  <a:srgbClr val="7030A0"/>
                </a:solidFill>
              </a:rPr>
              <a:t>Dimension Reduction</a:t>
            </a:r>
          </a:p>
          <a:p>
            <a:pPr lvl="1"/>
            <a:r>
              <a:rPr lang="id-ID" dirty="0" smtClean="0"/>
              <a:t>Mengurangi besar dimensi dari data.</a:t>
            </a:r>
          </a:p>
          <a:p>
            <a:pPr lvl="1"/>
            <a:endParaRPr lang="id-ID" dirty="0"/>
          </a:p>
          <a:p>
            <a:r>
              <a:rPr lang="id-ID" dirty="0" smtClean="0">
                <a:solidFill>
                  <a:srgbClr val="7030A0"/>
                </a:solidFill>
              </a:rPr>
              <a:t>Sistem Rekomendasi</a:t>
            </a:r>
          </a:p>
          <a:p>
            <a:pPr lvl="1"/>
            <a:r>
              <a:rPr lang="id-ID" dirty="0" smtClean="0"/>
              <a:t>Merekomendasikan item sesuai dengan perilaku pengguna.</a:t>
            </a:r>
          </a:p>
          <a:p>
            <a:pPr lvl="1"/>
            <a:r>
              <a:rPr lang="id-ID" dirty="0" smtClean="0"/>
              <a:t>Sistem rekomendasi video yang dilakukan youtube</a:t>
            </a:r>
          </a:p>
        </p:txBody>
      </p:sp>
      <p:sp>
        <p:nvSpPr>
          <p:cNvPr id="3" name="Date Placeholder 2"/>
          <p:cNvSpPr>
            <a:spLocks noGrp="1"/>
          </p:cNvSpPr>
          <p:nvPr>
            <p:ph type="dt" sz="half" idx="10"/>
          </p:nvPr>
        </p:nvSpPr>
        <p:spPr/>
        <p:txBody>
          <a:bodyPr/>
          <a:lstStyle/>
          <a:p>
            <a:fld id="{6256ECFC-4FA5-46D5-A018-E5E768FE16FE}" type="datetime1">
              <a:rPr lang="id-ID" smtClean="0"/>
              <a:t>29/06/2019</a:t>
            </a:fld>
            <a:endParaRPr lang="id-ID"/>
          </a:p>
        </p:txBody>
      </p:sp>
      <p:sp>
        <p:nvSpPr>
          <p:cNvPr id="4" name="Footer Placeholder 3"/>
          <p:cNvSpPr>
            <a:spLocks noGrp="1"/>
          </p:cNvSpPr>
          <p:nvPr>
            <p:ph type="ftr" sz="quarter" idx="11"/>
          </p:nvPr>
        </p:nvSpPr>
        <p:spPr/>
        <p:txBody>
          <a:bodyPr/>
          <a:lstStyle/>
          <a:p>
            <a:r>
              <a:rPr lang="en-US" smtClean="0"/>
              <a:t>Machine Learning: Intro dan Python untuk Machine Learning</a:t>
            </a:r>
            <a:endParaRPr lang="id-ID"/>
          </a:p>
        </p:txBody>
      </p:sp>
      <p:sp>
        <p:nvSpPr>
          <p:cNvPr id="5" name="Slide Number Placeholder 4"/>
          <p:cNvSpPr>
            <a:spLocks noGrp="1"/>
          </p:cNvSpPr>
          <p:nvPr>
            <p:ph type="sldNum" sz="quarter" idx="12"/>
          </p:nvPr>
        </p:nvSpPr>
        <p:spPr/>
        <p:txBody>
          <a:bodyPr/>
          <a:lstStyle/>
          <a:p>
            <a:fld id="{DF0E258F-04D6-46E9-8B77-0866F5CD991D}" type="slidenum">
              <a:rPr lang="id-ID" smtClean="0"/>
              <a:t>25</a:t>
            </a:fld>
            <a:endParaRPr lang="id-ID"/>
          </a:p>
        </p:txBody>
      </p:sp>
    </p:spTree>
    <p:extLst>
      <p:ext uri="{BB962C8B-B14F-4D97-AF65-F5344CB8AC3E}">
        <p14:creationId xmlns:p14="http://schemas.microsoft.com/office/powerpoint/2010/main" val="356777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id-ID" sz="4000" dirty="0" smtClean="0"/>
              <a:t>Dasar Machine Learning : Python</a:t>
            </a:r>
            <a:endParaRPr lang="id-ID" sz="4000" dirty="0"/>
          </a:p>
        </p:txBody>
      </p:sp>
      <p:sp>
        <p:nvSpPr>
          <p:cNvPr id="8" name="Subtitle 7"/>
          <p:cNvSpPr>
            <a:spLocks noGrp="1"/>
          </p:cNvSpPr>
          <p:nvPr>
            <p:ph type="subTitle" idx="1"/>
          </p:nvPr>
        </p:nvSpPr>
        <p:spPr/>
        <p:txBody>
          <a:bodyPr/>
          <a:lstStyle/>
          <a:p>
            <a:r>
              <a:rPr lang="id-ID" dirty="0" smtClean="0"/>
              <a:t>Nama pembicara dengan gelar</a:t>
            </a:r>
            <a:endParaRPr lang="id-ID" dirty="0"/>
          </a:p>
        </p:txBody>
      </p:sp>
    </p:spTree>
    <p:extLst>
      <p:ext uri="{BB962C8B-B14F-4D97-AF65-F5344CB8AC3E}">
        <p14:creationId xmlns:p14="http://schemas.microsoft.com/office/powerpoint/2010/main" val="18351156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Library Python untuk Machine Learning</a:t>
            </a:r>
            <a:endParaRPr lang="id-ID" dirty="0"/>
          </a:p>
        </p:txBody>
      </p:sp>
      <p:sp>
        <p:nvSpPr>
          <p:cNvPr id="7" name="Content Placeholder 6"/>
          <p:cNvSpPr>
            <a:spLocks noGrp="1"/>
          </p:cNvSpPr>
          <p:nvPr>
            <p:ph idx="1"/>
          </p:nvPr>
        </p:nvSpPr>
        <p:spPr/>
        <p:txBody>
          <a:bodyPr anchor="ctr"/>
          <a:lstStyle/>
          <a:p>
            <a:pPr lvl="1"/>
            <a:endParaRPr lang="id-ID" dirty="0"/>
          </a:p>
          <a:p>
            <a:pPr lvl="1"/>
            <a:endParaRPr lang="id-ID" dirty="0" smtClean="0"/>
          </a:p>
          <a:p>
            <a:pPr marL="0" indent="0">
              <a:buNone/>
            </a:pPr>
            <a:endParaRPr lang="id-ID" dirty="0"/>
          </a:p>
        </p:txBody>
      </p:sp>
      <p:sp>
        <p:nvSpPr>
          <p:cNvPr id="4" name="Date Placeholder 3"/>
          <p:cNvSpPr>
            <a:spLocks noGrp="1"/>
          </p:cNvSpPr>
          <p:nvPr>
            <p:ph type="dt" sz="half" idx="10"/>
          </p:nvPr>
        </p:nvSpPr>
        <p:spPr/>
        <p:txBody>
          <a:bodyPr/>
          <a:lstStyle/>
          <a:p>
            <a:fld id="{A01C5C1E-761D-43D7-8813-05965A1C9B69}"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27</a:t>
            </a:fld>
            <a:endParaRPr lang="id-ID" dirty="0"/>
          </a:p>
        </p:txBody>
      </p:sp>
      <p:pic>
        <p:nvPicPr>
          <p:cNvPr id="8" name="Google Shape;114;p25"/>
          <p:cNvPicPr preferRelativeResize="0"/>
          <p:nvPr/>
        </p:nvPicPr>
        <p:blipFill rotWithShape="1">
          <a:blip r:embed="rId3">
            <a:alphaModFix/>
          </a:blip>
          <a:srcRect l="4354" t="32742" r="24262" b="26614"/>
          <a:stretch/>
        </p:blipFill>
        <p:spPr>
          <a:xfrm>
            <a:off x="374753" y="2383434"/>
            <a:ext cx="8499423" cy="2368447"/>
          </a:xfrm>
          <a:prstGeom prst="rect">
            <a:avLst/>
          </a:prstGeom>
          <a:noFill/>
          <a:ln>
            <a:noFill/>
          </a:ln>
        </p:spPr>
      </p:pic>
    </p:spTree>
    <p:extLst>
      <p:ext uri="{BB962C8B-B14F-4D97-AF65-F5344CB8AC3E}">
        <p14:creationId xmlns:p14="http://schemas.microsoft.com/office/powerpoint/2010/main" val="38130304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3" name="Content Placeholder 2"/>
          <p:cNvSpPr>
            <a:spLocks noGrp="1"/>
          </p:cNvSpPr>
          <p:nvPr>
            <p:ph idx="1"/>
          </p:nvPr>
        </p:nvSpPr>
        <p:spPr>
          <a:xfrm>
            <a:off x="3222886" y="1854283"/>
            <a:ext cx="5621312" cy="4321928"/>
          </a:xfrm>
        </p:spPr>
        <p:txBody>
          <a:bodyPr/>
          <a:lstStyle/>
          <a:p>
            <a:r>
              <a:rPr lang="id-ID" dirty="0" smtClean="0"/>
              <a:t>Numpy, merupakan library  </a:t>
            </a:r>
            <a:r>
              <a:rPr lang="id-ID" dirty="0"/>
              <a:t>matematika untuk bekerja </a:t>
            </a:r>
            <a:r>
              <a:rPr lang="id-ID" dirty="0" smtClean="0"/>
              <a:t>dengan </a:t>
            </a:r>
            <a:r>
              <a:rPr lang="id-ID" dirty="0"/>
              <a:t>array </a:t>
            </a:r>
            <a:r>
              <a:rPr lang="id-ID" dirty="0" smtClean="0"/>
              <a:t>n-dimensional </a:t>
            </a:r>
            <a:r>
              <a:rPr lang="id-ID" dirty="0"/>
              <a:t> dalam Python</a:t>
            </a:r>
            <a:r>
              <a:rPr lang="id-ID" dirty="0" smtClean="0"/>
              <a:t>.</a:t>
            </a:r>
          </a:p>
          <a:p>
            <a:r>
              <a:rPr lang="id-ID" dirty="0" smtClean="0"/>
              <a:t>Numpy untuk </a:t>
            </a:r>
            <a:r>
              <a:rPr lang="id-ID" dirty="0"/>
              <a:t>melakukan perhitungan secara efisien dan efektif</a:t>
            </a:r>
            <a:r>
              <a:rPr lang="id-ID" dirty="0" smtClean="0"/>
              <a:t>.</a:t>
            </a:r>
          </a:p>
          <a:p>
            <a:r>
              <a:rPr lang="id-ID" dirty="0" smtClean="0"/>
              <a:t>Numpy  </a:t>
            </a:r>
            <a:r>
              <a:rPr lang="id-ID" dirty="0"/>
              <a:t>lebih baik daripada python biasa karena kemampuannya yang luar </a:t>
            </a:r>
            <a:r>
              <a:rPr lang="id-ID" dirty="0" smtClean="0"/>
              <a:t>biasa. </a:t>
            </a:r>
            <a:r>
              <a:rPr lang="id-ID" dirty="0"/>
              <a:t>  Misalnya, untuk bekerja dengan array, kamus, fungsi, tipe data, dan bekerja dengan </a:t>
            </a:r>
            <a:r>
              <a:rPr lang="id-ID" dirty="0" smtClean="0"/>
              <a:t>gambar.</a:t>
            </a:r>
            <a:endParaRPr lang="id-ID" dirty="0"/>
          </a:p>
          <a:p>
            <a:endParaRPr lang="id-ID" dirty="0"/>
          </a:p>
        </p:txBody>
      </p:sp>
      <p:sp>
        <p:nvSpPr>
          <p:cNvPr id="4" name="Date Placeholder 3"/>
          <p:cNvSpPr>
            <a:spLocks noGrp="1"/>
          </p:cNvSpPr>
          <p:nvPr>
            <p:ph type="dt" sz="half" idx="10"/>
          </p:nvPr>
        </p:nvSpPr>
        <p:spPr/>
        <p:txBody>
          <a:bodyPr/>
          <a:lstStyle/>
          <a:p>
            <a:fld id="{953B6CB0-C18A-460E-9D6F-925B14D7EAC0}"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28</a:t>
            </a:fld>
            <a:endParaRPr lang="id-ID"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040" t="50813" r="47409" b="28261"/>
          <a:stretch/>
        </p:blipFill>
        <p:spPr bwMode="auto">
          <a:xfrm>
            <a:off x="119922" y="1854283"/>
            <a:ext cx="2848130" cy="229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91507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3" name="Content Placeholder 2"/>
          <p:cNvSpPr>
            <a:spLocks noGrp="1"/>
          </p:cNvSpPr>
          <p:nvPr>
            <p:ph idx="1"/>
          </p:nvPr>
        </p:nvSpPr>
        <p:spPr>
          <a:xfrm>
            <a:off x="3477718" y="1963711"/>
            <a:ext cx="5306518" cy="4212500"/>
          </a:xfrm>
        </p:spPr>
        <p:txBody>
          <a:bodyPr/>
          <a:lstStyle/>
          <a:p>
            <a:r>
              <a:rPr lang="id-ID" dirty="0"/>
              <a:t>SciPy adalah kumpulan algoritma numerik dan </a:t>
            </a:r>
            <a:r>
              <a:rPr lang="id-ID" dirty="0" smtClean="0"/>
              <a:t>toolbox domain spesifik, </a:t>
            </a:r>
            <a:r>
              <a:rPr lang="id-ID" dirty="0"/>
              <a:t>termasuk </a:t>
            </a:r>
            <a:r>
              <a:rPr lang="id-ID" dirty="0" smtClean="0"/>
              <a:t>sinyal  </a:t>
            </a:r>
            <a:r>
              <a:rPr lang="id-ID" dirty="0"/>
              <a:t>    pemrosesan, </a:t>
            </a:r>
            <a:r>
              <a:rPr lang="id-ID" dirty="0" smtClean="0"/>
              <a:t>optimisasi, </a:t>
            </a:r>
            <a:r>
              <a:rPr lang="id-ID" dirty="0"/>
              <a:t>statistik, dan banyak lagi</a:t>
            </a:r>
            <a:r>
              <a:rPr lang="id-ID" dirty="0" smtClean="0"/>
              <a:t>.</a:t>
            </a:r>
          </a:p>
          <a:p>
            <a:endParaRPr lang="id-ID" dirty="0"/>
          </a:p>
          <a:p>
            <a:r>
              <a:rPr lang="id-ID" dirty="0" smtClean="0"/>
              <a:t>SciPy </a:t>
            </a:r>
            <a:r>
              <a:rPr lang="id-ID" dirty="0"/>
              <a:t>adalah </a:t>
            </a:r>
            <a:r>
              <a:rPr lang="id-ID" dirty="0" smtClean="0"/>
              <a:t>library </a:t>
            </a:r>
            <a:r>
              <a:rPr lang="id-ID" dirty="0"/>
              <a:t>yang baik untuk perhitungan ilmiah dan berkinerja tinggi.</a:t>
            </a:r>
          </a:p>
        </p:txBody>
      </p:sp>
      <p:sp>
        <p:nvSpPr>
          <p:cNvPr id="4" name="Date Placeholder 3"/>
          <p:cNvSpPr>
            <a:spLocks noGrp="1"/>
          </p:cNvSpPr>
          <p:nvPr>
            <p:ph type="dt" sz="half" idx="10"/>
          </p:nvPr>
        </p:nvSpPr>
        <p:spPr/>
        <p:txBody>
          <a:bodyPr/>
          <a:lstStyle/>
          <a:p>
            <a:fld id="{35C658F4-84E6-4D9C-84A9-AA5471709F7C}"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29</a:t>
            </a:fld>
            <a:endParaRPr lang="id-ID" dirty="0"/>
          </a:p>
        </p:txBody>
      </p:sp>
      <p:pic>
        <p:nvPicPr>
          <p:cNvPr id="7" name="Google Shape;114;p25"/>
          <p:cNvPicPr preferRelativeResize="0"/>
          <p:nvPr/>
        </p:nvPicPr>
        <p:blipFill rotWithShape="1">
          <a:blip r:embed="rId2">
            <a:alphaModFix/>
          </a:blip>
          <a:srcRect l="30037" t="53064" r="49190" b="29115"/>
          <a:stretch/>
        </p:blipFill>
        <p:spPr>
          <a:xfrm>
            <a:off x="314792" y="2383436"/>
            <a:ext cx="2938074" cy="1929483"/>
          </a:xfrm>
          <a:prstGeom prst="rect">
            <a:avLst/>
          </a:prstGeom>
          <a:noFill/>
          <a:ln>
            <a:noFill/>
          </a:ln>
        </p:spPr>
      </p:pic>
    </p:spTree>
    <p:extLst>
      <p:ext uri="{BB962C8B-B14F-4D97-AF65-F5344CB8AC3E}">
        <p14:creationId xmlns:p14="http://schemas.microsoft.com/office/powerpoint/2010/main" val="594051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nSpc>
                <a:spcPct val="100000"/>
              </a:lnSpc>
            </a:pPr>
            <a:r>
              <a:rPr lang="id-ID" dirty="0" smtClean="0"/>
              <a:t>Pengenalan Machine Learning</a:t>
            </a:r>
            <a:endParaRPr lang="id-ID" dirty="0"/>
          </a:p>
        </p:txBody>
      </p:sp>
      <p:sp>
        <p:nvSpPr>
          <p:cNvPr id="8" name="Text Placeholder 7"/>
          <p:cNvSpPr>
            <a:spLocks noGrp="1"/>
          </p:cNvSpPr>
          <p:nvPr>
            <p:ph type="body" idx="1"/>
          </p:nvPr>
        </p:nvSpPr>
        <p:spPr/>
        <p:txBody>
          <a:bodyPr>
            <a:normAutofit fontScale="92500" lnSpcReduction="20000"/>
          </a:bodyPr>
          <a:lstStyle/>
          <a:p>
            <a:r>
              <a:rPr lang="id-ID" dirty="0" smtClean="0"/>
              <a:t>Bagian 1</a:t>
            </a:r>
            <a:endParaRPr lang="id-ID" dirty="0"/>
          </a:p>
        </p:txBody>
      </p:sp>
      <p:sp>
        <p:nvSpPr>
          <p:cNvPr id="4" name="Date Placeholder 3"/>
          <p:cNvSpPr>
            <a:spLocks noGrp="1"/>
          </p:cNvSpPr>
          <p:nvPr>
            <p:ph type="dt" sz="half" idx="10"/>
          </p:nvPr>
        </p:nvSpPr>
        <p:spPr/>
        <p:txBody>
          <a:bodyPr/>
          <a:lstStyle/>
          <a:p>
            <a:fld id="{E9B6BECA-69CC-450F-8AE8-707655C7629F}" type="datetime1">
              <a:rPr lang="id-ID" smtClean="0"/>
              <a:t>29/06/2019</a:t>
            </a:fld>
            <a:endParaRPr lang="id-ID"/>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a:t>
            </a:fld>
            <a:endParaRPr lang="id-ID" dirty="0"/>
          </a:p>
        </p:txBody>
      </p:sp>
    </p:spTree>
    <p:extLst>
      <p:ext uri="{BB962C8B-B14F-4D97-AF65-F5344CB8AC3E}">
        <p14:creationId xmlns:p14="http://schemas.microsoft.com/office/powerpoint/2010/main" val="18269481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3" name="Content Placeholder 2"/>
          <p:cNvSpPr>
            <a:spLocks noGrp="1"/>
          </p:cNvSpPr>
          <p:nvPr>
            <p:ph idx="1"/>
          </p:nvPr>
        </p:nvSpPr>
        <p:spPr>
          <a:xfrm>
            <a:off x="2938072" y="1648919"/>
            <a:ext cx="5621312" cy="4527292"/>
          </a:xfrm>
        </p:spPr>
        <p:txBody>
          <a:bodyPr>
            <a:normAutofit fontScale="55000" lnSpcReduction="20000"/>
          </a:bodyPr>
          <a:lstStyle/>
          <a:p>
            <a:r>
              <a:rPr lang="id-ID" sz="3600" dirty="0"/>
              <a:t>Matplotlib adalah </a:t>
            </a:r>
            <a:r>
              <a:rPr lang="id-ID" sz="3600" dirty="0" smtClean="0"/>
              <a:t>library paket </a:t>
            </a:r>
            <a:r>
              <a:rPr lang="id-ID" sz="3600" dirty="0"/>
              <a:t>plot yang sangat populer yang menyediakan plot 2D dan juga plot 3D</a:t>
            </a:r>
            <a:r>
              <a:rPr lang="id-ID" sz="3600" dirty="0" smtClean="0"/>
              <a:t>.</a:t>
            </a:r>
          </a:p>
          <a:p>
            <a:endParaRPr lang="id-ID" sz="3600" dirty="0" smtClean="0"/>
          </a:p>
          <a:p>
            <a:r>
              <a:rPr lang="id-ID" sz="3600" dirty="0" smtClean="0"/>
              <a:t>Matplotlib </a:t>
            </a:r>
            <a:r>
              <a:rPr lang="id-ID" sz="3600" dirty="0"/>
              <a:t>dapat digunakan di dalam script Python, shell Python dan ipython (ala MATLAB or Mathematica), server aplikasi web, dan enam GUI toolkit. </a:t>
            </a:r>
            <a:endParaRPr lang="id-ID" sz="3600" dirty="0" smtClean="0"/>
          </a:p>
          <a:p>
            <a:endParaRPr lang="id-ID" sz="3600" dirty="0" smtClean="0"/>
          </a:p>
          <a:p>
            <a:r>
              <a:rPr lang="id-ID" sz="3600" dirty="0" smtClean="0"/>
              <a:t>Dengan Matplotlib dapat menjadi </a:t>
            </a:r>
            <a:r>
              <a:rPr lang="id-ID" sz="3600" dirty="0"/>
              <a:t>lebih mudah </a:t>
            </a:r>
            <a:r>
              <a:rPr lang="id-ID" sz="3600" dirty="0" smtClean="0"/>
              <a:t>membuat </a:t>
            </a:r>
            <a:r>
              <a:rPr lang="id-ID" sz="3600" dirty="0"/>
              <a:t>plot, histogram, power spectra, grafik batang, grafik error, scatterplot, dll, hanya dengan beberapa baris kode.</a:t>
            </a:r>
            <a:endParaRPr lang="id-ID" sz="3600" dirty="0" smtClean="0"/>
          </a:p>
          <a:p>
            <a:pPr marL="0" indent="0">
              <a:buNone/>
            </a:pPr>
            <a:endParaRPr lang="id-ID" dirty="0"/>
          </a:p>
          <a:p>
            <a:pPr marL="0" indent="0">
              <a:buNone/>
            </a:pPr>
            <a:r>
              <a:rPr lang="id-ID" dirty="0"/>
              <a:t/>
            </a:r>
            <a:br>
              <a:rPr lang="id-ID" dirty="0"/>
            </a:br>
            <a:r>
              <a:rPr lang="id-ID" dirty="0"/>
              <a:t>        </a:t>
            </a:r>
          </a:p>
        </p:txBody>
      </p:sp>
      <p:sp>
        <p:nvSpPr>
          <p:cNvPr id="4" name="Date Placeholder 3"/>
          <p:cNvSpPr>
            <a:spLocks noGrp="1"/>
          </p:cNvSpPr>
          <p:nvPr>
            <p:ph type="dt" sz="half" idx="10"/>
          </p:nvPr>
        </p:nvSpPr>
        <p:spPr/>
        <p:txBody>
          <a:bodyPr/>
          <a:lstStyle/>
          <a:p>
            <a:fld id="{72C229A7-4D9F-4E5E-A451-B2AA3F77DEE6}"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30</a:t>
            </a:fld>
            <a:endParaRPr lang="id-ID" dirty="0"/>
          </a:p>
        </p:txBody>
      </p:sp>
      <p:pic>
        <p:nvPicPr>
          <p:cNvPr id="7" name="Google Shape;114;p25"/>
          <p:cNvPicPr preferRelativeResize="0"/>
          <p:nvPr/>
        </p:nvPicPr>
        <p:blipFill rotWithShape="1">
          <a:blip r:embed="rId3">
            <a:alphaModFix/>
          </a:blip>
          <a:srcRect l="50055" t="53064" r="25646" b="26614"/>
          <a:stretch/>
        </p:blipFill>
        <p:spPr>
          <a:xfrm>
            <a:off x="134911" y="2518348"/>
            <a:ext cx="2293496" cy="1813809"/>
          </a:xfrm>
          <a:prstGeom prst="rect">
            <a:avLst/>
          </a:prstGeom>
          <a:noFill/>
          <a:ln>
            <a:noFill/>
          </a:ln>
        </p:spPr>
      </p:pic>
    </p:spTree>
    <p:extLst>
      <p:ext uri="{BB962C8B-B14F-4D97-AF65-F5344CB8AC3E}">
        <p14:creationId xmlns:p14="http://schemas.microsoft.com/office/powerpoint/2010/main" val="2044999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3" name="Content Placeholder 2"/>
          <p:cNvSpPr>
            <a:spLocks noGrp="1"/>
          </p:cNvSpPr>
          <p:nvPr>
            <p:ph idx="1"/>
          </p:nvPr>
        </p:nvSpPr>
        <p:spPr>
          <a:xfrm>
            <a:off x="3747542" y="1738859"/>
            <a:ext cx="4901784" cy="4437352"/>
          </a:xfrm>
        </p:spPr>
        <p:txBody>
          <a:bodyPr/>
          <a:lstStyle/>
          <a:p>
            <a:r>
              <a:rPr lang="id-ID" dirty="0" smtClean="0"/>
              <a:t>Library Panda</a:t>
            </a:r>
            <a:r>
              <a:rPr lang="id-ID" dirty="0"/>
              <a:t>, adalah pustaka python tingkat </a:t>
            </a:r>
            <a:r>
              <a:rPr lang="id-ID" dirty="0" smtClean="0"/>
              <a:t>tinggi </a:t>
            </a:r>
            <a:r>
              <a:rPr lang="id-ID" dirty="0"/>
              <a:t>yang memberikan kinerja tinggi, </a:t>
            </a:r>
            <a:r>
              <a:rPr lang="id-ID" dirty="0" smtClean="0"/>
              <a:t>mudah </a:t>
            </a:r>
            <a:r>
              <a:rPr lang="id-ID" dirty="0"/>
              <a:t>  untuk </a:t>
            </a:r>
            <a:r>
              <a:rPr lang="id-ID" dirty="0" smtClean="0"/>
              <a:t>penggunaan data terstruktur. </a:t>
            </a:r>
            <a:endParaRPr lang="id-ID" dirty="0"/>
          </a:p>
          <a:p>
            <a:r>
              <a:rPr lang="id-ID" dirty="0" smtClean="0"/>
              <a:t>Library Panda memiliki </a:t>
            </a:r>
            <a:r>
              <a:rPr lang="id-ID" dirty="0"/>
              <a:t>banyak fungsi untuk mengimpor, memanipulasi, dan menganalisis data</a:t>
            </a:r>
            <a:r>
              <a:rPr lang="id-ID" dirty="0" smtClean="0"/>
              <a:t>.</a:t>
            </a:r>
          </a:p>
          <a:p>
            <a:r>
              <a:rPr lang="id-ID" dirty="0" smtClean="0"/>
              <a:t>Secara </a:t>
            </a:r>
            <a:r>
              <a:rPr lang="id-ID" dirty="0"/>
              <a:t>khusus, </a:t>
            </a:r>
            <a:r>
              <a:rPr lang="id-ID" dirty="0" smtClean="0"/>
              <a:t>Panda  </a:t>
            </a:r>
            <a:r>
              <a:rPr lang="id-ID" dirty="0"/>
              <a:t>menawarkan struktur data dan operasi untuk </a:t>
            </a:r>
            <a:r>
              <a:rPr lang="id-ID" dirty="0" smtClean="0"/>
              <a:t>memanipulasi </a:t>
            </a:r>
            <a:r>
              <a:rPr lang="id-ID" dirty="0"/>
              <a:t>tabel </a:t>
            </a:r>
            <a:r>
              <a:rPr lang="id-ID" dirty="0" smtClean="0"/>
              <a:t>numerik </a:t>
            </a:r>
            <a:r>
              <a:rPr lang="id-ID" dirty="0"/>
              <a:t> dan deret waktu.</a:t>
            </a:r>
          </a:p>
        </p:txBody>
      </p:sp>
      <p:sp>
        <p:nvSpPr>
          <p:cNvPr id="4" name="Date Placeholder 3"/>
          <p:cNvSpPr>
            <a:spLocks noGrp="1"/>
          </p:cNvSpPr>
          <p:nvPr>
            <p:ph type="dt" sz="half" idx="10"/>
          </p:nvPr>
        </p:nvSpPr>
        <p:spPr/>
        <p:txBody>
          <a:bodyPr/>
          <a:lstStyle/>
          <a:p>
            <a:fld id="{BD2E8C05-ACC9-44B6-B4F2-B7C0F3E0AB5D}"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31</a:t>
            </a:fld>
            <a:endParaRPr lang="id-ID" dirty="0"/>
          </a:p>
        </p:txBody>
      </p:sp>
      <p:pic>
        <p:nvPicPr>
          <p:cNvPr id="7" name="Google Shape;114;p25"/>
          <p:cNvPicPr preferRelativeResize="0"/>
          <p:nvPr/>
        </p:nvPicPr>
        <p:blipFill rotWithShape="1">
          <a:blip r:embed="rId2">
            <a:alphaModFix/>
          </a:blip>
          <a:srcRect l="11600" t="31993" r="57680" b="50000"/>
          <a:stretch/>
        </p:blipFill>
        <p:spPr>
          <a:xfrm>
            <a:off x="0" y="2383435"/>
            <a:ext cx="3657599" cy="1049313"/>
          </a:xfrm>
          <a:prstGeom prst="rect">
            <a:avLst/>
          </a:prstGeom>
          <a:noFill/>
          <a:ln>
            <a:noFill/>
          </a:ln>
        </p:spPr>
      </p:pic>
    </p:spTree>
    <p:extLst>
      <p:ext uri="{BB962C8B-B14F-4D97-AF65-F5344CB8AC3E}">
        <p14:creationId xmlns:p14="http://schemas.microsoft.com/office/powerpoint/2010/main" val="39920132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59570C29-3AD5-431A-BFF6-7AE8591B47C8}"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32</a:t>
            </a:fld>
            <a:endParaRPr lang="id-ID" dirty="0"/>
          </a:p>
        </p:txBody>
      </p:sp>
      <p:pic>
        <p:nvPicPr>
          <p:cNvPr id="7" name="Google Shape;119;p26"/>
          <p:cNvPicPr preferRelativeResize="0">
            <a:picLocks noGrp="1"/>
          </p:cNvPicPr>
          <p:nvPr>
            <p:ph idx="1"/>
          </p:nvPr>
        </p:nvPicPr>
        <p:blipFill rotWithShape="1">
          <a:blip r:embed="rId3">
            <a:alphaModFix/>
          </a:blip>
          <a:srcRect l="4475" t="61230" r="24141" b="23728"/>
          <a:stretch/>
        </p:blipFill>
        <p:spPr>
          <a:xfrm>
            <a:off x="328612" y="4631960"/>
            <a:ext cx="8815388" cy="1154243"/>
          </a:xfrm>
          <a:prstGeom prst="rect">
            <a:avLst/>
          </a:prstGeom>
          <a:noFill/>
          <a:ln>
            <a:noFill/>
          </a:ln>
        </p:spPr>
      </p:pic>
      <p:pic>
        <p:nvPicPr>
          <p:cNvPr id="8" name="Google Shape;114;p25"/>
          <p:cNvPicPr preferRelativeResize="0"/>
          <p:nvPr/>
        </p:nvPicPr>
        <p:blipFill rotWithShape="1">
          <a:blip r:embed="rId4">
            <a:alphaModFix/>
          </a:blip>
          <a:srcRect l="44893" t="32742" r="31438" b="48994"/>
          <a:stretch/>
        </p:blipFill>
        <p:spPr>
          <a:xfrm>
            <a:off x="5651292" y="1983486"/>
            <a:ext cx="3492708" cy="2268474"/>
          </a:xfrm>
          <a:prstGeom prst="rect">
            <a:avLst/>
          </a:prstGeom>
          <a:noFill/>
          <a:ln>
            <a:noFill/>
          </a:ln>
        </p:spPr>
      </p:pic>
      <p:sp>
        <p:nvSpPr>
          <p:cNvPr id="9" name="TextBox 8"/>
          <p:cNvSpPr txBox="1"/>
          <p:nvPr/>
        </p:nvSpPr>
        <p:spPr>
          <a:xfrm>
            <a:off x="794479" y="1798820"/>
            <a:ext cx="4077324" cy="369332"/>
          </a:xfrm>
          <a:prstGeom prst="rect">
            <a:avLst/>
          </a:prstGeom>
          <a:noFill/>
        </p:spPr>
        <p:txBody>
          <a:bodyPr wrap="square" rtlCol="0">
            <a:spAutoFit/>
          </a:bodyPr>
          <a:lstStyle/>
          <a:p>
            <a:r>
              <a:rPr lang="id-ID" dirty="0" smtClean="0"/>
              <a:t>. </a:t>
            </a:r>
            <a:endParaRPr lang="id-ID" dirty="0"/>
          </a:p>
        </p:txBody>
      </p:sp>
      <p:sp>
        <p:nvSpPr>
          <p:cNvPr id="10" name="Content Placeholder 2"/>
          <p:cNvSpPr txBox="1">
            <a:spLocks/>
          </p:cNvSpPr>
          <p:nvPr/>
        </p:nvSpPr>
        <p:spPr>
          <a:xfrm>
            <a:off x="184897" y="1451811"/>
            <a:ext cx="5361464" cy="330007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000" kern="1200">
                <a:solidFill>
                  <a:schemeClr val="bg2">
                    <a:lumMod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bg2">
                    <a:lumMod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chemeClr val="bg2">
                    <a:lumMod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bg2">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dirty="0" smtClean="0">
                <a:solidFill>
                  <a:srgbClr val="7030A0"/>
                </a:solidFill>
              </a:rPr>
              <a:t>Beberapa  tentang Scikit Learn </a:t>
            </a:r>
          </a:p>
          <a:p>
            <a:pPr marL="0" indent="0" algn="just">
              <a:buFont typeface="Arial" panose="020B0604020202020204" pitchFamily="34" charset="0"/>
              <a:buNone/>
            </a:pPr>
            <a:r>
              <a:rPr lang="id-ID" dirty="0" smtClean="0"/>
              <a:t>1. Library Machine Learning free software</a:t>
            </a:r>
          </a:p>
          <a:p>
            <a:pPr marL="0" indent="0" algn="just">
              <a:buFont typeface="Arial" panose="020B0604020202020204" pitchFamily="34" charset="0"/>
              <a:buNone/>
            </a:pPr>
            <a:r>
              <a:rPr lang="id-ID" dirty="0" smtClean="0"/>
              <a:t>2. Terdiri dari algoritma: Klasifikasi, Regresi</a:t>
            </a:r>
          </a:p>
          <a:p>
            <a:pPr marL="0" indent="0" algn="just">
              <a:buFont typeface="Arial" panose="020B0604020202020204" pitchFamily="34" charset="0"/>
              <a:buNone/>
            </a:pPr>
            <a:r>
              <a:rPr lang="id-ID" dirty="0"/>
              <a:t> </a:t>
            </a:r>
            <a:r>
              <a:rPr lang="id-ID" dirty="0" smtClean="0"/>
              <a:t>   dan algoritma klustering</a:t>
            </a:r>
          </a:p>
          <a:p>
            <a:pPr marL="0" indent="0" algn="just">
              <a:buFont typeface="Arial" panose="020B0604020202020204" pitchFamily="34" charset="0"/>
              <a:buNone/>
            </a:pPr>
            <a:r>
              <a:rPr lang="id-ID" dirty="0" smtClean="0"/>
              <a:t>3. Bekerja dengan Numpy dan Scipy</a:t>
            </a:r>
          </a:p>
          <a:p>
            <a:pPr marL="0" indent="0" algn="just">
              <a:buFont typeface="Arial" panose="020B0604020202020204" pitchFamily="34" charset="0"/>
              <a:buNone/>
            </a:pPr>
            <a:r>
              <a:rPr lang="id-ID" dirty="0" smtClean="0"/>
              <a:t>4. Dokumentasi yang baik</a:t>
            </a:r>
          </a:p>
          <a:p>
            <a:pPr marL="0" indent="0" algn="just">
              <a:buFont typeface="Arial" panose="020B0604020202020204" pitchFamily="34" charset="0"/>
              <a:buNone/>
            </a:pPr>
            <a:r>
              <a:rPr lang="id-ID" dirty="0" smtClean="0"/>
              <a:t>5. Mudah diimplementasikan</a:t>
            </a:r>
            <a:endParaRPr lang="id-ID" dirty="0"/>
          </a:p>
        </p:txBody>
      </p:sp>
    </p:spTree>
    <p:extLst>
      <p:ext uri="{BB962C8B-B14F-4D97-AF65-F5344CB8AC3E}">
        <p14:creationId xmlns:p14="http://schemas.microsoft.com/office/powerpoint/2010/main" val="36038398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31A0290E-1135-4332-B155-091531E40296}"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33</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1998" t="37868" r="24650" b="54084"/>
          <a:stretch/>
        </p:blipFill>
        <p:spPr bwMode="auto">
          <a:xfrm>
            <a:off x="689546" y="2638269"/>
            <a:ext cx="7315202" cy="112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01409" y="1706880"/>
            <a:ext cx="4617720" cy="400110"/>
          </a:xfrm>
          <a:prstGeom prst="rect">
            <a:avLst/>
          </a:prstGeom>
          <a:noFill/>
        </p:spPr>
        <p:txBody>
          <a:bodyPr wrap="square" rtlCol="0">
            <a:spAutoFit/>
          </a:bodyPr>
          <a:lstStyle/>
          <a:p>
            <a:r>
              <a:rPr lang="id-ID" sz="2000" b="1" dirty="0" smtClean="0">
                <a:solidFill>
                  <a:srgbClr val="7030A0"/>
                </a:solidFill>
              </a:rPr>
              <a:t>Fungsi Scikit Learn</a:t>
            </a:r>
            <a:endParaRPr lang="id-ID" sz="2000" b="1" dirty="0">
              <a:solidFill>
                <a:srgbClr val="7030A0"/>
              </a:solidFill>
            </a:endParaRPr>
          </a:p>
        </p:txBody>
      </p:sp>
      <p:sp>
        <p:nvSpPr>
          <p:cNvPr id="9" name="TextBox 8"/>
          <p:cNvSpPr txBox="1"/>
          <p:nvPr/>
        </p:nvSpPr>
        <p:spPr>
          <a:xfrm>
            <a:off x="901408" y="4305525"/>
            <a:ext cx="7118329" cy="707886"/>
          </a:xfrm>
          <a:prstGeom prst="rect">
            <a:avLst/>
          </a:prstGeom>
          <a:noFill/>
        </p:spPr>
        <p:txBody>
          <a:bodyPr wrap="square" rtlCol="0">
            <a:spAutoFit/>
          </a:bodyPr>
          <a:lstStyle/>
          <a:p>
            <a:r>
              <a:rPr lang="id-ID" sz="2000" dirty="0" smtClean="0"/>
              <a:t>Fungsi </a:t>
            </a:r>
            <a:r>
              <a:rPr lang="id-ID" sz="2000" dirty="0"/>
              <a:t>Scikit </a:t>
            </a:r>
            <a:r>
              <a:rPr lang="id-ID" sz="2000" dirty="0" smtClean="0"/>
              <a:t>Learn untuk mengubah vektor fitur mentah menjadi vektor yang sesuai untuk pemodelan.</a:t>
            </a:r>
            <a:endParaRPr lang="id-ID" sz="2000" dirty="0"/>
          </a:p>
        </p:txBody>
      </p:sp>
    </p:spTree>
    <p:extLst>
      <p:ext uri="{BB962C8B-B14F-4D97-AF65-F5344CB8AC3E}">
        <p14:creationId xmlns:p14="http://schemas.microsoft.com/office/powerpoint/2010/main" val="9165513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2915703A-88F1-4F8A-BB68-23C7A63B2CB6}"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34</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1972" t="44933" r="14016" b="47317"/>
          <a:stretch/>
        </p:blipFill>
        <p:spPr bwMode="auto">
          <a:xfrm>
            <a:off x="901409" y="2428407"/>
            <a:ext cx="7270228" cy="1289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99213" y="4221724"/>
            <a:ext cx="6190937" cy="1015663"/>
          </a:xfrm>
          <a:prstGeom prst="rect">
            <a:avLst/>
          </a:prstGeom>
          <a:noFill/>
        </p:spPr>
        <p:txBody>
          <a:bodyPr wrap="square" rtlCol="0">
            <a:spAutoFit/>
          </a:bodyPr>
          <a:lstStyle/>
          <a:p>
            <a:pPr algn="just"/>
            <a:r>
              <a:rPr lang="id-ID" sz="2000" dirty="0"/>
              <a:t>Fungsi Scikit untuk  membagi dataset menjadi data train dan data tes untuk melatih model, lalu uji akurasi model secara terpisah.</a:t>
            </a:r>
          </a:p>
        </p:txBody>
      </p:sp>
      <p:sp>
        <p:nvSpPr>
          <p:cNvPr id="9" name="TextBox 8"/>
          <p:cNvSpPr txBox="1"/>
          <p:nvPr/>
        </p:nvSpPr>
        <p:spPr>
          <a:xfrm>
            <a:off x="901409" y="1706880"/>
            <a:ext cx="4617720" cy="400110"/>
          </a:xfrm>
          <a:prstGeom prst="rect">
            <a:avLst/>
          </a:prstGeom>
          <a:noFill/>
        </p:spPr>
        <p:txBody>
          <a:bodyPr wrap="square" rtlCol="0">
            <a:spAutoFit/>
          </a:bodyPr>
          <a:lstStyle/>
          <a:p>
            <a:r>
              <a:rPr lang="id-ID" sz="2000" b="1" dirty="0" smtClean="0">
                <a:solidFill>
                  <a:srgbClr val="7030A0"/>
                </a:solidFill>
              </a:rPr>
              <a:t>Fungsi Scikit Learn</a:t>
            </a:r>
            <a:endParaRPr lang="id-ID" sz="2000" b="1" dirty="0">
              <a:solidFill>
                <a:srgbClr val="7030A0"/>
              </a:solidFill>
            </a:endParaRPr>
          </a:p>
        </p:txBody>
      </p:sp>
    </p:spTree>
    <p:extLst>
      <p:ext uri="{BB962C8B-B14F-4D97-AF65-F5344CB8AC3E}">
        <p14:creationId xmlns:p14="http://schemas.microsoft.com/office/powerpoint/2010/main" val="16266538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20DFD958-B2DC-45DF-A456-EECF5CB829EA}"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35</a:t>
            </a:fld>
            <a:endParaRPr lang="id-ID" dirty="0"/>
          </a:p>
        </p:txBody>
      </p:sp>
      <p:pic>
        <p:nvPicPr>
          <p:cNvPr id="9"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8470" t="37262" r="9212" b="31494"/>
          <a:stretch/>
        </p:blipFill>
        <p:spPr bwMode="auto">
          <a:xfrm>
            <a:off x="901409" y="2233535"/>
            <a:ext cx="7551706" cy="2128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901409" y="1506825"/>
            <a:ext cx="4617720" cy="400110"/>
          </a:xfrm>
          <a:prstGeom prst="rect">
            <a:avLst/>
          </a:prstGeom>
          <a:noFill/>
        </p:spPr>
        <p:txBody>
          <a:bodyPr wrap="square" rtlCol="0">
            <a:spAutoFit/>
          </a:bodyPr>
          <a:lstStyle/>
          <a:p>
            <a:r>
              <a:rPr lang="id-ID" sz="2000" b="1" dirty="0" smtClean="0">
                <a:solidFill>
                  <a:srgbClr val="7030A0"/>
                </a:solidFill>
              </a:rPr>
              <a:t>Fungsi Scikit Learn</a:t>
            </a:r>
            <a:endParaRPr lang="id-ID" sz="2000" b="1" dirty="0">
              <a:solidFill>
                <a:srgbClr val="7030A0"/>
              </a:solidFill>
            </a:endParaRPr>
          </a:p>
        </p:txBody>
      </p:sp>
      <p:sp>
        <p:nvSpPr>
          <p:cNvPr id="11" name="TextBox 10"/>
          <p:cNvSpPr txBox="1"/>
          <p:nvPr/>
        </p:nvSpPr>
        <p:spPr>
          <a:xfrm>
            <a:off x="1064301" y="4586990"/>
            <a:ext cx="7285219" cy="1015663"/>
          </a:xfrm>
          <a:prstGeom prst="rect">
            <a:avLst/>
          </a:prstGeom>
          <a:noFill/>
        </p:spPr>
        <p:txBody>
          <a:bodyPr wrap="square" rtlCol="0">
            <a:spAutoFit/>
          </a:bodyPr>
          <a:lstStyle/>
          <a:p>
            <a:r>
              <a:rPr lang="id-ID" sz="2000" dirty="0" smtClean="0"/>
              <a:t>Fungsi Classifier clf </a:t>
            </a:r>
            <a:r>
              <a:rPr lang="id-ID" sz="2000" dirty="0"/>
              <a:t>dapat melatih model dengan set data. Dengan melewati set pelatihan </a:t>
            </a:r>
            <a:r>
              <a:rPr lang="id-ID" sz="2000" dirty="0" smtClean="0"/>
              <a:t>ke </a:t>
            </a:r>
            <a:r>
              <a:rPr lang="id-ID" sz="2000" dirty="0"/>
              <a:t>metode fit, model CLF belajar mengklasifikasikan kasus yang tidak diketahui</a:t>
            </a:r>
            <a:r>
              <a:rPr lang="id-ID" dirty="0"/>
              <a:t>.</a:t>
            </a:r>
          </a:p>
        </p:txBody>
      </p:sp>
    </p:spTree>
    <p:extLst>
      <p:ext uri="{BB962C8B-B14F-4D97-AF65-F5344CB8AC3E}">
        <p14:creationId xmlns:p14="http://schemas.microsoft.com/office/powerpoint/2010/main" val="22718136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E65D1410-4BBE-49A0-AD0B-04AFE7FC6CB5}"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36</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8470" t="37142" r="9068" b="27899"/>
          <a:stretch/>
        </p:blipFill>
        <p:spPr bwMode="auto">
          <a:xfrm>
            <a:off x="652072" y="2015428"/>
            <a:ext cx="8127025" cy="2557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01409" y="1506825"/>
            <a:ext cx="4617720" cy="400110"/>
          </a:xfrm>
          <a:prstGeom prst="rect">
            <a:avLst/>
          </a:prstGeom>
          <a:noFill/>
        </p:spPr>
        <p:txBody>
          <a:bodyPr wrap="square" rtlCol="0">
            <a:spAutoFit/>
          </a:bodyPr>
          <a:lstStyle/>
          <a:p>
            <a:r>
              <a:rPr lang="id-ID" sz="2000" b="1" dirty="0" smtClean="0">
                <a:solidFill>
                  <a:srgbClr val="7030A0"/>
                </a:solidFill>
              </a:rPr>
              <a:t>Fungsi Scikit Learn</a:t>
            </a:r>
            <a:endParaRPr lang="id-ID" sz="2000" b="1" dirty="0">
              <a:solidFill>
                <a:srgbClr val="7030A0"/>
              </a:solidFill>
            </a:endParaRPr>
          </a:p>
        </p:txBody>
      </p:sp>
      <p:sp>
        <p:nvSpPr>
          <p:cNvPr id="9" name="Rectangle 8"/>
          <p:cNvSpPr/>
          <p:nvPr/>
        </p:nvSpPr>
        <p:spPr>
          <a:xfrm>
            <a:off x="652072" y="4852508"/>
            <a:ext cx="7397646" cy="1015663"/>
          </a:xfrm>
          <a:prstGeom prst="rect">
            <a:avLst/>
          </a:prstGeom>
        </p:spPr>
        <p:txBody>
          <a:bodyPr wrap="square">
            <a:spAutoFit/>
          </a:bodyPr>
          <a:lstStyle/>
          <a:p>
            <a:pPr algn="just"/>
            <a:r>
              <a:rPr lang="id-ID" sz="2000" dirty="0" smtClean="0"/>
              <a:t>Selanjutnya, </a:t>
            </a:r>
            <a:r>
              <a:rPr lang="id-ID" sz="2000" dirty="0"/>
              <a:t>kita bisa menggunakan </a:t>
            </a:r>
            <a:r>
              <a:rPr lang="id-ID" sz="2000" dirty="0" smtClean="0"/>
              <a:t>data </a:t>
            </a:r>
            <a:r>
              <a:rPr lang="id-ID" sz="2000" dirty="0"/>
              <a:t>test untuk menjalankan prediksi</a:t>
            </a:r>
            <a:r>
              <a:rPr lang="id-ID" sz="2000" dirty="0" smtClean="0"/>
              <a:t>. Dan</a:t>
            </a:r>
            <a:r>
              <a:rPr lang="id-ID" sz="2000" dirty="0"/>
              <a:t>, hasilnya diperoleh </a:t>
            </a:r>
            <a:r>
              <a:rPr lang="id-ID" sz="2000" dirty="0" smtClean="0"/>
              <a:t>kelas apa dari </a:t>
            </a:r>
            <a:r>
              <a:rPr lang="id-ID" sz="2000" dirty="0"/>
              <a:t>masing-masing </a:t>
            </a:r>
            <a:r>
              <a:rPr lang="id-ID" sz="2000" dirty="0" smtClean="0"/>
              <a:t>nilai.</a:t>
            </a:r>
            <a:endParaRPr lang="id-ID" sz="2000" dirty="0"/>
          </a:p>
        </p:txBody>
      </p:sp>
    </p:spTree>
    <p:extLst>
      <p:ext uri="{BB962C8B-B14F-4D97-AF65-F5344CB8AC3E}">
        <p14:creationId xmlns:p14="http://schemas.microsoft.com/office/powerpoint/2010/main" val="20193233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a:t>Library Python untuk Machine Learning</a:t>
            </a:r>
          </a:p>
        </p:txBody>
      </p:sp>
      <p:sp>
        <p:nvSpPr>
          <p:cNvPr id="4" name="Date Placeholder 3"/>
          <p:cNvSpPr>
            <a:spLocks noGrp="1"/>
          </p:cNvSpPr>
          <p:nvPr>
            <p:ph type="dt" sz="half" idx="10"/>
          </p:nvPr>
        </p:nvSpPr>
        <p:spPr/>
        <p:txBody>
          <a:bodyPr/>
          <a:lstStyle/>
          <a:p>
            <a:fld id="{87FA9548-1B3F-4B54-B0AB-451C9BC9C5B6}"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37</a:t>
            </a:fld>
            <a:endParaRPr lang="id-ID" dirty="0"/>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8397" t="37840" r="9213" b="17625"/>
          <a:stretch/>
        </p:blipFill>
        <p:spPr bwMode="auto">
          <a:xfrm>
            <a:off x="548006" y="2053654"/>
            <a:ext cx="8117656" cy="3257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01409" y="1506825"/>
            <a:ext cx="4617720" cy="400110"/>
          </a:xfrm>
          <a:prstGeom prst="rect">
            <a:avLst/>
          </a:prstGeom>
          <a:noFill/>
        </p:spPr>
        <p:txBody>
          <a:bodyPr wrap="square" rtlCol="0">
            <a:spAutoFit/>
          </a:bodyPr>
          <a:lstStyle/>
          <a:p>
            <a:r>
              <a:rPr lang="id-ID" sz="2000" b="1" dirty="0" smtClean="0">
                <a:solidFill>
                  <a:srgbClr val="7030A0"/>
                </a:solidFill>
              </a:rPr>
              <a:t>Fungsi Scikit Learn</a:t>
            </a:r>
            <a:endParaRPr lang="id-ID" sz="2000" b="1" dirty="0">
              <a:solidFill>
                <a:srgbClr val="7030A0"/>
              </a:solidFill>
            </a:endParaRPr>
          </a:p>
        </p:txBody>
      </p:sp>
    </p:spTree>
    <p:extLst>
      <p:ext uri="{BB962C8B-B14F-4D97-AF65-F5344CB8AC3E}">
        <p14:creationId xmlns:p14="http://schemas.microsoft.com/office/powerpoint/2010/main" val="32985778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088EDB95-D57D-43D6-839D-F21AFB3EFF2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222" r="2424"/>
          <a:stretch/>
        </p:blipFill>
        <p:spPr>
          <a:xfrm>
            <a:off x="4082473" y="0"/>
            <a:ext cx="5061527" cy="6858000"/>
          </a:xfrm>
          <a:prstGeom prst="rect">
            <a:avLst/>
          </a:prstGeom>
        </p:spPr>
      </p:pic>
      <p:grpSp>
        <p:nvGrpSpPr>
          <p:cNvPr id="6" name="Group 5">
            <a:extLst>
              <a:ext uri="{FF2B5EF4-FFF2-40B4-BE49-F238E27FC236}">
                <a16:creationId xmlns:a16="http://schemas.microsoft.com/office/drawing/2014/main" xmlns="" id="{539FCA66-5646-4B0E-8DAB-6A9D8EC1C265}"/>
              </a:ext>
            </a:extLst>
          </p:cNvPr>
          <p:cNvGrpSpPr/>
          <p:nvPr/>
        </p:nvGrpSpPr>
        <p:grpSpPr>
          <a:xfrm>
            <a:off x="479456" y="3027641"/>
            <a:ext cx="2716277" cy="1073283"/>
            <a:chOff x="2206243" y="3959676"/>
            <a:chExt cx="2716277" cy="1073283"/>
          </a:xfrm>
        </p:grpSpPr>
        <p:pic>
          <p:nvPicPr>
            <p:cNvPr id="7" name="Picture 6">
              <a:extLst>
                <a:ext uri="{FF2B5EF4-FFF2-40B4-BE49-F238E27FC236}">
                  <a16:creationId xmlns:a16="http://schemas.microsoft.com/office/drawing/2014/main" xmlns="" id="{5C0680D9-1347-439D-B54E-62825519D7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1537" y="4518056"/>
              <a:ext cx="187746" cy="187746"/>
            </a:xfrm>
            <a:prstGeom prst="rect">
              <a:avLst/>
            </a:prstGeom>
          </p:spPr>
        </p:pic>
        <p:pic>
          <p:nvPicPr>
            <p:cNvPr id="8" name="Picture 7">
              <a:extLst>
                <a:ext uri="{FF2B5EF4-FFF2-40B4-BE49-F238E27FC236}">
                  <a16:creationId xmlns:a16="http://schemas.microsoft.com/office/drawing/2014/main" xmlns="" id="{A4A983BD-FDF3-467D-B6FC-5262B27834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11537" y="4066816"/>
              <a:ext cx="187746" cy="187746"/>
            </a:xfrm>
            <a:prstGeom prst="rect">
              <a:avLst/>
            </a:prstGeom>
          </p:spPr>
        </p:pic>
        <p:pic>
          <p:nvPicPr>
            <p:cNvPr id="9" name="Picture 8">
              <a:extLst>
                <a:ext uri="{FF2B5EF4-FFF2-40B4-BE49-F238E27FC236}">
                  <a16:creationId xmlns:a16="http://schemas.microsoft.com/office/drawing/2014/main" xmlns="" id="{974C9ED1-F614-40B7-B987-364331AEA7A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11537" y="4292436"/>
              <a:ext cx="187746" cy="187746"/>
            </a:xfrm>
            <a:prstGeom prst="rect">
              <a:avLst/>
            </a:prstGeom>
          </p:spPr>
        </p:pic>
        <p:sp>
          <p:nvSpPr>
            <p:cNvPr id="10" name="Title 1">
              <a:extLst>
                <a:ext uri="{FF2B5EF4-FFF2-40B4-BE49-F238E27FC236}">
                  <a16:creationId xmlns:a16="http://schemas.microsoft.com/office/drawing/2014/main" xmlns="" id="{1D067117-5FDC-4612-B064-B663709B1833}"/>
                </a:ext>
              </a:extLst>
            </p:cNvPr>
            <p:cNvSpPr txBox="1">
              <a:spLocks/>
            </p:cNvSpPr>
            <p:nvPr/>
          </p:nvSpPr>
          <p:spPr>
            <a:xfrm>
              <a:off x="2424490" y="3959676"/>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1" name="Title 1">
              <a:extLst>
                <a:ext uri="{FF2B5EF4-FFF2-40B4-BE49-F238E27FC236}">
                  <a16:creationId xmlns:a16="http://schemas.microsoft.com/office/drawing/2014/main" xmlns="" id="{1836F539-354E-46E3-8616-C5F4B6531B84}"/>
                </a:ext>
              </a:extLst>
            </p:cNvPr>
            <p:cNvSpPr txBox="1">
              <a:spLocks/>
            </p:cNvSpPr>
            <p:nvPr/>
          </p:nvSpPr>
          <p:spPr>
            <a:xfrm>
              <a:off x="2424490" y="4187630"/>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digitalent.kominfo</a:t>
              </a:r>
              <a:endParaRPr lang="en-US" sz="700" dirty="0">
                <a:solidFill>
                  <a:srgbClr val="4472C4">
                    <a:lumMod val="50000"/>
                  </a:srgbClr>
                </a:solidFill>
                <a:latin typeface="HP Simplified" panose="020B0606020204020204" pitchFamily="34" charset="0"/>
              </a:endParaRPr>
            </a:p>
          </p:txBody>
        </p:sp>
        <p:sp>
          <p:nvSpPr>
            <p:cNvPr id="12" name="Title 1">
              <a:extLst>
                <a:ext uri="{FF2B5EF4-FFF2-40B4-BE49-F238E27FC236}">
                  <a16:creationId xmlns:a16="http://schemas.microsoft.com/office/drawing/2014/main" xmlns="" id="{01C47935-32DD-4412-BB89-98F47C0CF21E}"/>
                </a:ext>
              </a:extLst>
            </p:cNvPr>
            <p:cNvSpPr txBox="1">
              <a:spLocks/>
            </p:cNvSpPr>
            <p:nvPr/>
          </p:nvSpPr>
          <p:spPr>
            <a:xfrm>
              <a:off x="2424490" y="4422719"/>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err="1">
                  <a:solidFill>
                    <a:srgbClr val="4472C4">
                      <a:lumMod val="50000"/>
                    </a:srgbClr>
                  </a:solidFill>
                  <a:latin typeface="HP Simplified" panose="020B0606020204020204" pitchFamily="34" charset="0"/>
                </a:rPr>
                <a:t>DTS_kominfo</a:t>
              </a:r>
              <a:endParaRPr lang="en-US" sz="700" dirty="0">
                <a:solidFill>
                  <a:srgbClr val="4472C4">
                    <a:lumMod val="50000"/>
                  </a:srgbClr>
                </a:solidFill>
                <a:latin typeface="HP Simplified" panose="020B0606020204020204" pitchFamily="34" charset="0"/>
              </a:endParaRPr>
            </a:p>
          </p:txBody>
        </p:sp>
        <p:pic>
          <p:nvPicPr>
            <p:cNvPr id="13" name="Picture 12">
              <a:extLst>
                <a:ext uri="{FF2B5EF4-FFF2-40B4-BE49-F238E27FC236}">
                  <a16:creationId xmlns:a16="http://schemas.microsoft.com/office/drawing/2014/main" xmlns="" id="{CDCACA51-C325-4023-9C88-859ACDFAD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6243" y="4743676"/>
              <a:ext cx="193040" cy="193040"/>
            </a:xfrm>
            <a:prstGeom prst="rect">
              <a:avLst/>
            </a:prstGeom>
          </p:spPr>
        </p:pic>
        <p:sp>
          <p:nvSpPr>
            <p:cNvPr id="14" name="Title 1">
              <a:extLst>
                <a:ext uri="{FF2B5EF4-FFF2-40B4-BE49-F238E27FC236}">
                  <a16:creationId xmlns:a16="http://schemas.microsoft.com/office/drawing/2014/main" xmlns="" id="{AB5299A3-9580-4C35-8ACF-51B39D383A60}"/>
                </a:ext>
              </a:extLst>
            </p:cNvPr>
            <p:cNvSpPr txBox="1">
              <a:spLocks/>
            </p:cNvSpPr>
            <p:nvPr/>
          </p:nvSpPr>
          <p:spPr>
            <a:xfrm>
              <a:off x="2424490" y="4654540"/>
              <a:ext cx="2498030"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 Talent Scholarship 2019</a:t>
              </a:r>
              <a:endParaRPr lang="en-US" sz="700" dirty="0">
                <a:solidFill>
                  <a:srgbClr val="4472C4">
                    <a:lumMod val="50000"/>
                  </a:srgbClr>
                </a:solidFill>
                <a:latin typeface="HP Simplified" panose="020B0606020204020204" pitchFamily="34" charset="0"/>
              </a:endParaRPr>
            </a:p>
          </p:txBody>
        </p:sp>
      </p:grpSp>
      <p:sp>
        <p:nvSpPr>
          <p:cNvPr id="15" name="Title 1">
            <a:extLst>
              <a:ext uri="{FF2B5EF4-FFF2-40B4-BE49-F238E27FC236}">
                <a16:creationId xmlns:a16="http://schemas.microsoft.com/office/drawing/2014/main" xmlns="" id="{15B4ECB2-1EA2-45BD-A1C4-83B0C6BDA2C2}"/>
              </a:ext>
            </a:extLst>
          </p:cNvPr>
          <p:cNvSpPr txBox="1">
            <a:spLocks/>
          </p:cNvSpPr>
          <p:nvPr/>
        </p:nvSpPr>
        <p:spPr>
          <a:xfrm>
            <a:off x="396745" y="1534458"/>
            <a:ext cx="1827720" cy="5877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600" dirty="0">
                <a:solidFill>
                  <a:srgbClr val="4472C4">
                    <a:lumMod val="50000"/>
                  </a:srgbClr>
                </a:solidFill>
                <a:latin typeface="HP Simplified" panose="020B0606020204020204" pitchFamily="34" charset="0"/>
              </a:rPr>
              <a:t>IKUTI KAMI</a:t>
            </a:r>
            <a:endParaRPr lang="en-US" sz="900" dirty="0">
              <a:solidFill>
                <a:srgbClr val="4472C4">
                  <a:lumMod val="50000"/>
                </a:srgbClr>
              </a:solidFill>
              <a:latin typeface="HP Simplified" panose="020B0606020204020204" pitchFamily="34" charset="0"/>
            </a:endParaRPr>
          </a:p>
        </p:txBody>
      </p:sp>
      <p:pic>
        <p:nvPicPr>
          <p:cNvPr id="16" name="Picture 15">
            <a:extLst>
              <a:ext uri="{FF2B5EF4-FFF2-40B4-BE49-F238E27FC236}">
                <a16:creationId xmlns:a16="http://schemas.microsoft.com/office/drawing/2014/main" xmlns="" id="{09ECE9BA-4A57-4C40-8543-79ADE3BA9D8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124" t="28606" r="7380" b="32333"/>
          <a:stretch/>
        </p:blipFill>
        <p:spPr>
          <a:xfrm>
            <a:off x="314035" y="2050357"/>
            <a:ext cx="1827720" cy="865842"/>
          </a:xfrm>
          <a:prstGeom prst="rect">
            <a:avLst/>
          </a:prstGeom>
        </p:spPr>
      </p:pic>
      <p:sp>
        <p:nvSpPr>
          <p:cNvPr id="17" name="Rectangle 16">
            <a:extLst>
              <a:ext uri="{FF2B5EF4-FFF2-40B4-BE49-F238E27FC236}">
                <a16:creationId xmlns:a16="http://schemas.microsoft.com/office/drawing/2014/main" xmlns="" id="{FE69A50C-EA9B-47A2-B1B3-8D385A77FE0F}"/>
              </a:ext>
            </a:extLst>
          </p:cNvPr>
          <p:cNvSpPr/>
          <p:nvPr/>
        </p:nvSpPr>
        <p:spPr>
          <a:xfrm>
            <a:off x="422449" y="4294918"/>
            <a:ext cx="5509449" cy="1384995"/>
          </a:xfrm>
          <a:prstGeom prst="rect">
            <a:avLst/>
          </a:prstGeom>
        </p:spPr>
        <p:txBody>
          <a:bodyPr wrap="square">
            <a:spAutoFit/>
          </a:bodyPr>
          <a:lstStyle/>
          <a:p>
            <a:pPr defTabSz="457200"/>
            <a:r>
              <a:rPr lang="en-US" sz="1400" dirty="0">
                <a:solidFill>
                  <a:srgbClr val="4472C4">
                    <a:lumMod val="50000"/>
                  </a:srgbClr>
                </a:solidFill>
                <a:latin typeface="HP Simplified" panose="020B0606020204020204" pitchFamily="34" charset="0"/>
              </a:rPr>
              <a:t>Pusat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a:t>
            </a:r>
            <a:r>
              <a:rPr lang="en-US" sz="1400" dirty="0" err="1">
                <a:solidFill>
                  <a:srgbClr val="4472C4">
                    <a:lumMod val="50000"/>
                  </a:srgbClr>
                </a:solidFill>
                <a:latin typeface="HP Simplified" panose="020B0606020204020204" pitchFamily="34" charset="0"/>
              </a:rPr>
              <a:t>Profesi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Sertifikasi</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Badan </a:t>
            </a:r>
            <a:r>
              <a:rPr lang="en-US" sz="1400" dirty="0" err="1">
                <a:solidFill>
                  <a:srgbClr val="4472C4">
                    <a:lumMod val="50000"/>
                  </a:srgbClr>
                </a:solidFill>
                <a:latin typeface="HP Simplified" panose="020B0606020204020204" pitchFamily="34" charset="0"/>
              </a:rPr>
              <a:t>Penelitian</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Pengembangan</a:t>
            </a:r>
            <a:r>
              <a:rPr lang="en-US" sz="1400" dirty="0">
                <a:solidFill>
                  <a:srgbClr val="4472C4">
                    <a:lumMod val="50000"/>
                  </a:srgbClr>
                </a:solidFill>
                <a:latin typeface="HP Simplified" panose="020B0606020204020204" pitchFamily="34" charset="0"/>
              </a:rPr>
              <a:t> SDM</a:t>
            </a:r>
          </a:p>
          <a:p>
            <a:pPr defTabSz="457200"/>
            <a:r>
              <a:rPr lang="en-US" sz="1400" dirty="0">
                <a:solidFill>
                  <a:srgbClr val="4472C4">
                    <a:lumMod val="50000"/>
                  </a:srgbClr>
                </a:solidFill>
                <a:latin typeface="HP Simplified" panose="020B0606020204020204" pitchFamily="34" charset="0"/>
              </a:rPr>
              <a:t>Kementerian </a:t>
            </a:r>
            <a:r>
              <a:rPr lang="en-US" sz="1400" dirty="0" err="1">
                <a:solidFill>
                  <a:srgbClr val="4472C4">
                    <a:lumMod val="50000"/>
                  </a:srgbClr>
                </a:solidFill>
                <a:latin typeface="HP Simplified" panose="020B0606020204020204" pitchFamily="34" charset="0"/>
              </a:rPr>
              <a:t>Komunikasi</a:t>
            </a:r>
            <a:r>
              <a:rPr lang="en-US" sz="1400" dirty="0">
                <a:solidFill>
                  <a:srgbClr val="4472C4">
                    <a:lumMod val="50000"/>
                  </a:srgbClr>
                </a:solidFill>
                <a:latin typeface="HP Simplified" panose="020B0606020204020204" pitchFamily="34" charset="0"/>
              </a:rPr>
              <a:t> dan </a:t>
            </a:r>
            <a:r>
              <a:rPr lang="en-US" sz="1400" dirty="0" err="1">
                <a:solidFill>
                  <a:srgbClr val="4472C4">
                    <a:lumMod val="50000"/>
                  </a:srgbClr>
                </a:solidFill>
                <a:latin typeface="HP Simplified" panose="020B0606020204020204" pitchFamily="34" charset="0"/>
              </a:rPr>
              <a:t>Informatika</a:t>
            </a:r>
            <a:endParaRPr lang="en-US" sz="1400" dirty="0">
              <a:solidFill>
                <a:srgbClr val="4472C4">
                  <a:lumMod val="50000"/>
                </a:srgbClr>
              </a:solidFill>
              <a:latin typeface="HP Simplified" panose="020B0606020204020204" pitchFamily="34" charset="0"/>
            </a:endParaRPr>
          </a:p>
          <a:p>
            <a:pPr defTabSz="457200"/>
            <a:r>
              <a:rPr lang="en-US" sz="1400" dirty="0">
                <a:solidFill>
                  <a:srgbClr val="4472C4">
                    <a:lumMod val="50000"/>
                  </a:srgbClr>
                </a:solidFill>
                <a:latin typeface="HP Simplified" panose="020B0606020204020204" pitchFamily="34" charset="0"/>
              </a:rPr>
              <a:t>Jl. Medan Merdeka Barat No. 9 </a:t>
            </a:r>
          </a:p>
          <a:p>
            <a:pPr defTabSz="457200"/>
            <a:r>
              <a:rPr lang="en-US" sz="1400" dirty="0">
                <a:solidFill>
                  <a:srgbClr val="4472C4">
                    <a:lumMod val="50000"/>
                  </a:srgbClr>
                </a:solidFill>
                <a:latin typeface="HP Simplified" panose="020B0606020204020204" pitchFamily="34" charset="0"/>
              </a:rPr>
              <a:t>(Gd. </a:t>
            </a:r>
            <a:r>
              <a:rPr lang="en-US" sz="1400" dirty="0" err="1">
                <a:solidFill>
                  <a:srgbClr val="4472C4">
                    <a:lumMod val="50000"/>
                  </a:srgbClr>
                </a:solidFill>
                <a:latin typeface="HP Simplified" panose="020B0606020204020204" pitchFamily="34" charset="0"/>
              </a:rPr>
              <a:t>Belakang</a:t>
            </a:r>
            <a:r>
              <a:rPr lang="en-US" sz="1400" dirty="0">
                <a:solidFill>
                  <a:srgbClr val="4472C4">
                    <a:lumMod val="50000"/>
                  </a:srgbClr>
                </a:solidFill>
                <a:latin typeface="HP Simplified" panose="020B0606020204020204" pitchFamily="34" charset="0"/>
              </a:rPr>
              <a:t> Lt. 4 - 5) </a:t>
            </a:r>
          </a:p>
          <a:p>
            <a:pPr defTabSz="457200"/>
            <a:r>
              <a:rPr lang="en-US" sz="1400" dirty="0">
                <a:solidFill>
                  <a:srgbClr val="4472C4">
                    <a:lumMod val="50000"/>
                  </a:srgbClr>
                </a:solidFill>
                <a:latin typeface="HP Simplified" panose="020B0606020204020204" pitchFamily="34" charset="0"/>
              </a:rPr>
              <a:t>Jakarta Pusat, 10110</a:t>
            </a:r>
          </a:p>
        </p:txBody>
      </p:sp>
      <p:grpSp>
        <p:nvGrpSpPr>
          <p:cNvPr id="20" name="Group 19">
            <a:extLst>
              <a:ext uri="{FF2B5EF4-FFF2-40B4-BE49-F238E27FC236}">
                <a16:creationId xmlns:a16="http://schemas.microsoft.com/office/drawing/2014/main" xmlns="" id="{AD8B2030-99C4-4505-9667-DE6CE4B6CE0B}"/>
              </a:ext>
            </a:extLst>
          </p:cNvPr>
          <p:cNvGrpSpPr/>
          <p:nvPr/>
        </p:nvGrpSpPr>
        <p:grpSpPr>
          <a:xfrm>
            <a:off x="5674242" y="6327045"/>
            <a:ext cx="2170463" cy="378419"/>
            <a:chOff x="4279782" y="5408838"/>
            <a:chExt cx="2170463" cy="378419"/>
          </a:xfrm>
        </p:grpSpPr>
        <p:pic>
          <p:nvPicPr>
            <p:cNvPr id="21" name="Picture 20">
              <a:extLst>
                <a:ext uri="{FF2B5EF4-FFF2-40B4-BE49-F238E27FC236}">
                  <a16:creationId xmlns:a16="http://schemas.microsoft.com/office/drawing/2014/main" xmlns="" id="{9587EFBD-0C26-4194-996D-1BA694E97D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9782" y="5490038"/>
              <a:ext cx="216020" cy="216020"/>
            </a:xfrm>
            <a:prstGeom prst="rect">
              <a:avLst/>
            </a:prstGeom>
          </p:spPr>
        </p:pic>
        <p:sp>
          <p:nvSpPr>
            <p:cNvPr id="22" name="Title 1">
              <a:extLst>
                <a:ext uri="{FF2B5EF4-FFF2-40B4-BE49-F238E27FC236}">
                  <a16:creationId xmlns:a16="http://schemas.microsoft.com/office/drawing/2014/main" xmlns="" id="{D2C9E095-20A3-45B6-B340-94169BBF4AC4}"/>
                </a:ext>
              </a:extLst>
            </p:cNvPr>
            <p:cNvSpPr txBox="1">
              <a:spLocks/>
            </p:cNvSpPr>
            <p:nvPr/>
          </p:nvSpPr>
          <p:spPr>
            <a:xfrm>
              <a:off x="4457102" y="5408838"/>
              <a:ext cx="1993143" cy="3784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base"/>
              <a:r>
                <a:rPr lang="en-US" sz="1400" dirty="0">
                  <a:solidFill>
                    <a:srgbClr val="4472C4">
                      <a:lumMod val="50000"/>
                    </a:srgbClr>
                  </a:solidFill>
                  <a:latin typeface="HP Simplified" panose="020B0606020204020204" pitchFamily="34" charset="0"/>
                </a:rPr>
                <a:t>digitalent.kominfo.go.id</a:t>
              </a:r>
              <a:endParaRPr lang="en-US" sz="700" dirty="0">
                <a:solidFill>
                  <a:srgbClr val="4472C4">
                    <a:lumMod val="50000"/>
                  </a:srgbClr>
                </a:solidFill>
                <a:latin typeface="HP Simplified" panose="020B0606020204020204" pitchFamily="34" charset="0"/>
              </a:endParaRPr>
            </a:p>
          </p:txBody>
        </p:sp>
      </p:grpSp>
      <p:sp>
        <p:nvSpPr>
          <p:cNvPr id="2" name="Date Placeholder 1"/>
          <p:cNvSpPr>
            <a:spLocks noGrp="1"/>
          </p:cNvSpPr>
          <p:nvPr>
            <p:ph type="dt" sz="half" idx="10"/>
          </p:nvPr>
        </p:nvSpPr>
        <p:spPr/>
        <p:txBody>
          <a:bodyPr/>
          <a:lstStyle/>
          <a:p>
            <a:fld id="{B1AE1E39-A158-468F-B8F9-E26392EFBE34}" type="datetime1">
              <a:rPr lang="id-ID" smtClean="0">
                <a:solidFill>
                  <a:prstClr val="black">
                    <a:tint val="75000"/>
                  </a:prstClr>
                </a:solidFill>
              </a:rPr>
              <a:t>29/06/2019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Machine Learning: Intro dan Python untuk Machine Learning</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8A2BCBC-50EF-4175-83E0-F618B60D4316}"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374879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2654" y="406484"/>
            <a:ext cx="7226966" cy="854074"/>
          </a:xfrm>
        </p:spPr>
        <p:txBody>
          <a:bodyPr/>
          <a:lstStyle/>
          <a:p>
            <a:r>
              <a:rPr lang="en-GB" dirty="0" err="1" smtClean="0"/>
              <a:t>Apa</a:t>
            </a:r>
            <a:r>
              <a:rPr lang="en-GB" dirty="0" smtClean="0"/>
              <a:t> </a:t>
            </a:r>
            <a:r>
              <a:rPr lang="en-GB" dirty="0" err="1" smtClean="0"/>
              <a:t>itu</a:t>
            </a:r>
            <a:r>
              <a:rPr lang="en-GB" dirty="0" smtClean="0"/>
              <a:t> Machine Learning</a:t>
            </a:r>
            <a:endParaRPr lang="id-ID" dirty="0"/>
          </a:p>
        </p:txBody>
      </p:sp>
      <p:sp>
        <p:nvSpPr>
          <p:cNvPr id="3" name="Content Placeholder 2"/>
          <p:cNvSpPr>
            <a:spLocks noGrp="1"/>
          </p:cNvSpPr>
          <p:nvPr>
            <p:ph idx="1"/>
          </p:nvPr>
        </p:nvSpPr>
        <p:spPr/>
        <p:txBody>
          <a:bodyPr anchor="ctr">
            <a:normAutofit/>
          </a:bodyPr>
          <a:lstStyle/>
          <a:p>
            <a:pPr marL="0" indent="0" algn="ctr">
              <a:buNone/>
            </a:pPr>
            <a:r>
              <a:rPr lang="en-GB" sz="2800" dirty="0" smtClean="0"/>
              <a:t>Machine Learning </a:t>
            </a:r>
            <a:r>
              <a:rPr lang="en-GB" sz="2800" dirty="0" err="1" smtClean="0"/>
              <a:t>merupakan</a:t>
            </a:r>
            <a:r>
              <a:rPr lang="en-GB" sz="2800" dirty="0" smtClean="0"/>
              <a:t> sub-area </a:t>
            </a:r>
            <a:r>
              <a:rPr lang="en-GB" sz="2800" dirty="0" err="1" smtClean="0"/>
              <a:t>dari</a:t>
            </a:r>
            <a:r>
              <a:rPr lang="en-GB" sz="2800" dirty="0" smtClean="0"/>
              <a:t> </a:t>
            </a:r>
            <a:r>
              <a:rPr lang="en-GB" sz="2800" dirty="0" err="1" smtClean="0"/>
              <a:t>Ilmu</a:t>
            </a:r>
            <a:r>
              <a:rPr lang="en-GB" sz="2800" dirty="0" smtClean="0"/>
              <a:t> </a:t>
            </a:r>
            <a:r>
              <a:rPr lang="en-GB" sz="2800" dirty="0" err="1" smtClean="0"/>
              <a:t>Komputer</a:t>
            </a:r>
            <a:r>
              <a:rPr lang="en-GB" sz="2800" dirty="0" smtClean="0"/>
              <a:t> yang </a:t>
            </a:r>
            <a:r>
              <a:rPr lang="en-GB" sz="2800" dirty="0" err="1" smtClean="0"/>
              <a:t>mampu</a:t>
            </a:r>
            <a:r>
              <a:rPr lang="en-GB" sz="2800" dirty="0" smtClean="0"/>
              <a:t> </a:t>
            </a:r>
            <a:r>
              <a:rPr lang="en-GB" sz="2800" dirty="0" err="1" smtClean="0"/>
              <a:t>memberikan</a:t>
            </a:r>
            <a:r>
              <a:rPr lang="en-GB" sz="2800" dirty="0" smtClean="0"/>
              <a:t> </a:t>
            </a:r>
            <a:r>
              <a:rPr lang="en-GB" sz="2800" dirty="0" err="1" smtClean="0"/>
              <a:t>komputer</a:t>
            </a:r>
            <a:r>
              <a:rPr lang="id-ID" sz="2800" dirty="0" smtClean="0"/>
              <a:t> “</a:t>
            </a:r>
            <a:r>
              <a:rPr lang="id-ID" sz="2800" b="1" dirty="0" smtClean="0">
                <a:solidFill>
                  <a:srgbClr val="7030A0"/>
                </a:solidFill>
              </a:rPr>
              <a:t>kemampuan untuk belajar tanpa diprogram secara eksplisit</a:t>
            </a:r>
            <a:r>
              <a:rPr lang="id-ID" sz="2800" dirty="0" smtClean="0"/>
              <a:t>”</a:t>
            </a:r>
          </a:p>
          <a:p>
            <a:pPr marL="0" indent="0" algn="ctr">
              <a:buNone/>
            </a:pPr>
            <a:endParaRPr lang="id-ID" sz="2800" dirty="0" smtClean="0"/>
          </a:p>
          <a:p>
            <a:pPr marL="0" indent="0" algn="ctr">
              <a:buNone/>
            </a:pPr>
            <a:r>
              <a:rPr lang="id-ID" sz="1400" b="1" dirty="0" smtClean="0"/>
              <a:t>Arthur Samuel</a:t>
            </a:r>
            <a:r>
              <a:rPr lang="id-ID" sz="1200" dirty="0" smtClean="0"/>
              <a:t/>
            </a:r>
            <a:br>
              <a:rPr lang="id-ID" sz="1200" dirty="0" smtClean="0"/>
            </a:br>
            <a:r>
              <a:rPr lang="id-ID" sz="1200" dirty="0" smtClean="0"/>
              <a:t>Peneliti IBM di area Computer Gaming dan Artificial Inteligence, 1959</a:t>
            </a:r>
            <a:endParaRPr lang="id-ID" sz="1400" dirty="0" smtClean="0"/>
          </a:p>
        </p:txBody>
      </p:sp>
      <p:sp>
        <p:nvSpPr>
          <p:cNvPr id="4" name="Date Placeholder 3"/>
          <p:cNvSpPr>
            <a:spLocks noGrp="1"/>
          </p:cNvSpPr>
          <p:nvPr>
            <p:ph type="dt" sz="half" idx="10"/>
          </p:nvPr>
        </p:nvSpPr>
        <p:spPr/>
        <p:txBody>
          <a:bodyPr/>
          <a:lstStyle/>
          <a:p>
            <a:fld id="{AA108405-8D1E-4A18-B6C2-0E9744F00732}"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4</a:t>
            </a:fld>
            <a:endParaRPr lang="id-ID" dirty="0"/>
          </a:p>
        </p:txBody>
      </p:sp>
    </p:spTree>
    <p:extLst>
      <p:ext uri="{BB962C8B-B14F-4D97-AF65-F5344CB8AC3E}">
        <p14:creationId xmlns:p14="http://schemas.microsoft.com/office/powerpoint/2010/main" val="20593385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9F7410-5101-4E1E-8F0B-46E029EBD5B5}" type="datetime1">
              <a:rPr lang="id-ID" smtClean="0"/>
              <a:t>29/06/2019</a:t>
            </a:fld>
            <a:endParaRPr lang="id-ID"/>
          </a:p>
        </p:txBody>
      </p:sp>
      <p:sp>
        <p:nvSpPr>
          <p:cNvPr id="3" name="Footer Placeholder 2"/>
          <p:cNvSpPr>
            <a:spLocks noGrp="1"/>
          </p:cNvSpPr>
          <p:nvPr>
            <p:ph type="ftr" sz="quarter" idx="11"/>
          </p:nvPr>
        </p:nvSpPr>
        <p:spPr/>
        <p:txBody>
          <a:bodyPr/>
          <a:lstStyle/>
          <a:p>
            <a:r>
              <a:rPr lang="en-US" smtClean="0"/>
              <a:t>Machine Learning: Intro dan Python untuk Machine Learning</a:t>
            </a:r>
            <a:endParaRPr lang="id-ID" dirty="0"/>
          </a:p>
        </p:txBody>
      </p:sp>
      <p:sp>
        <p:nvSpPr>
          <p:cNvPr id="4" name="Slide Number Placeholder 3"/>
          <p:cNvSpPr>
            <a:spLocks noGrp="1"/>
          </p:cNvSpPr>
          <p:nvPr>
            <p:ph type="sldNum" sz="quarter" idx="12"/>
          </p:nvPr>
        </p:nvSpPr>
        <p:spPr/>
        <p:txBody>
          <a:bodyPr/>
          <a:lstStyle/>
          <a:p>
            <a:fld id="{DF0E258F-04D6-46E9-8B77-0866F5CD991D}" type="slidenum">
              <a:rPr lang="id-ID" smtClean="0"/>
              <a:pPr/>
              <a:t>5</a:t>
            </a:fld>
            <a:endParaRPr lang="id-ID" dirty="0"/>
          </a:p>
        </p:txBody>
      </p:sp>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02" r="1302"/>
          <a:stretch>
            <a:fillRect/>
          </a:stretch>
        </p:blipFill>
        <p:spPr/>
      </p:pic>
    </p:spTree>
    <p:extLst>
      <p:ext uri="{BB962C8B-B14F-4D97-AF65-F5344CB8AC3E}">
        <p14:creationId xmlns:p14="http://schemas.microsoft.com/office/powerpoint/2010/main" val="3038768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d-ID" dirty="0" smtClean="0"/>
              <a:t>AI vs. ML vs. DL</a:t>
            </a:r>
            <a:endParaRPr lang="id-ID" dirty="0"/>
          </a:p>
        </p:txBody>
      </p:sp>
      <p:sp>
        <p:nvSpPr>
          <p:cNvPr id="2" name="Date Placeholder 1"/>
          <p:cNvSpPr>
            <a:spLocks noGrp="1"/>
          </p:cNvSpPr>
          <p:nvPr>
            <p:ph type="dt" sz="half" idx="10"/>
          </p:nvPr>
        </p:nvSpPr>
        <p:spPr/>
        <p:txBody>
          <a:bodyPr/>
          <a:lstStyle/>
          <a:p>
            <a:fld id="{7BCBF049-6570-481A-AC71-0BA232146136}" type="datetime1">
              <a:rPr lang="id-ID" smtClean="0"/>
              <a:t>29/06/2019</a:t>
            </a:fld>
            <a:endParaRPr lang="id-ID"/>
          </a:p>
        </p:txBody>
      </p:sp>
      <p:sp>
        <p:nvSpPr>
          <p:cNvPr id="3" name="Footer Placeholder 2"/>
          <p:cNvSpPr>
            <a:spLocks noGrp="1"/>
          </p:cNvSpPr>
          <p:nvPr>
            <p:ph type="ftr" sz="quarter" idx="11"/>
          </p:nvPr>
        </p:nvSpPr>
        <p:spPr/>
        <p:txBody>
          <a:bodyPr/>
          <a:lstStyle/>
          <a:p>
            <a:r>
              <a:rPr lang="en-US" smtClean="0"/>
              <a:t>Machine Learning: Intro dan Python untuk Machine Learning</a:t>
            </a:r>
            <a:endParaRPr lang="id-ID" dirty="0"/>
          </a:p>
        </p:txBody>
      </p:sp>
      <p:sp>
        <p:nvSpPr>
          <p:cNvPr id="4" name="Slide Number Placeholder 3"/>
          <p:cNvSpPr>
            <a:spLocks noGrp="1"/>
          </p:cNvSpPr>
          <p:nvPr>
            <p:ph type="sldNum" sz="quarter" idx="12"/>
          </p:nvPr>
        </p:nvSpPr>
        <p:spPr/>
        <p:txBody>
          <a:bodyPr/>
          <a:lstStyle/>
          <a:p>
            <a:fld id="{DF0E258F-04D6-46E9-8B77-0866F5CD991D}" type="slidenum">
              <a:rPr lang="id-ID" smtClean="0"/>
              <a:pPr/>
              <a:t>6</a:t>
            </a:fld>
            <a:endParaRPr lang="id-ID" dirty="0"/>
          </a:p>
        </p:txBody>
      </p:sp>
      <p:graphicFrame>
        <p:nvGraphicFramePr>
          <p:cNvPr id="8" name="Content Placeholder 7"/>
          <p:cNvGraphicFramePr>
            <a:graphicFrameLocks noGrp="1"/>
          </p:cNvGraphicFramePr>
          <p:nvPr>
            <p:ph idx="1"/>
          </p:nvPr>
        </p:nvGraphicFramePr>
        <p:xfrm>
          <a:off x="184150" y="1452563"/>
          <a:ext cx="8815388"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285549" y="2028386"/>
            <a:ext cx="7734587" cy="33855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smtClean="0">
                <a:solidFill>
                  <a:schemeClr val="bg1"/>
                </a:solidFill>
              </a:rPr>
              <a:t>Setiap</a:t>
            </a:r>
            <a:r>
              <a:rPr lang="en-US" sz="1600" dirty="0" smtClean="0">
                <a:solidFill>
                  <a:schemeClr val="bg1"/>
                </a:solidFill>
              </a:rPr>
              <a:t> </a:t>
            </a:r>
            <a:r>
              <a:rPr lang="en-US" sz="1600" dirty="0" err="1" smtClean="0">
                <a:solidFill>
                  <a:schemeClr val="bg1"/>
                </a:solidFill>
              </a:rPr>
              <a:t>teknik</a:t>
            </a:r>
            <a:r>
              <a:rPr lang="en-US" sz="1600" dirty="0" smtClean="0">
                <a:solidFill>
                  <a:schemeClr val="bg1"/>
                </a:solidFill>
              </a:rPr>
              <a:t> yang </a:t>
            </a:r>
            <a:r>
              <a:rPr lang="en-US" sz="1600" dirty="0" err="1" smtClean="0">
                <a:solidFill>
                  <a:schemeClr val="bg1"/>
                </a:solidFill>
              </a:rPr>
              <a:t>membuat</a:t>
            </a:r>
            <a:r>
              <a:rPr lang="en-US" sz="1600" dirty="0" smtClean="0">
                <a:solidFill>
                  <a:schemeClr val="bg1"/>
                </a:solidFill>
              </a:rPr>
              <a:t>  </a:t>
            </a:r>
            <a:r>
              <a:rPr lang="en-US" sz="1600" dirty="0" err="1" smtClean="0">
                <a:solidFill>
                  <a:schemeClr val="bg1"/>
                </a:solidFill>
              </a:rPr>
              <a:t>komputer</a:t>
            </a:r>
            <a:r>
              <a:rPr lang="en-US" sz="1600" dirty="0" smtClean="0">
                <a:solidFill>
                  <a:schemeClr val="bg1"/>
                </a:solidFill>
              </a:rPr>
              <a:t> </a:t>
            </a:r>
            <a:r>
              <a:rPr lang="en-US" sz="1600" dirty="0" err="1" smtClean="0">
                <a:solidFill>
                  <a:schemeClr val="bg1"/>
                </a:solidFill>
              </a:rPr>
              <a:t>dapat</a:t>
            </a:r>
            <a:r>
              <a:rPr lang="en-US" sz="1600" dirty="0" smtClean="0">
                <a:solidFill>
                  <a:schemeClr val="bg1"/>
                </a:solidFill>
              </a:rPr>
              <a:t> </a:t>
            </a:r>
            <a:r>
              <a:rPr lang="en-US" sz="1600" dirty="0" err="1" smtClean="0">
                <a:solidFill>
                  <a:schemeClr val="bg1"/>
                </a:solidFill>
              </a:rPr>
              <a:t>memiliki</a:t>
            </a:r>
            <a:r>
              <a:rPr lang="en-US" sz="1600" dirty="0" smtClean="0">
                <a:solidFill>
                  <a:schemeClr val="bg1"/>
                </a:solidFill>
              </a:rPr>
              <a:t> </a:t>
            </a:r>
            <a:r>
              <a:rPr lang="en-US" sz="1600" dirty="0" err="1" smtClean="0">
                <a:solidFill>
                  <a:schemeClr val="bg1"/>
                </a:solidFill>
              </a:rPr>
              <a:t>pengetahuan</a:t>
            </a:r>
            <a:r>
              <a:rPr lang="en-US" sz="1600" dirty="0" smtClean="0">
                <a:solidFill>
                  <a:schemeClr val="bg1"/>
                </a:solidFill>
              </a:rPr>
              <a:t> </a:t>
            </a:r>
            <a:r>
              <a:rPr lang="en-US" sz="1600" dirty="0" err="1" smtClean="0">
                <a:solidFill>
                  <a:schemeClr val="bg1"/>
                </a:solidFill>
              </a:rPr>
              <a:t>seperti</a:t>
            </a:r>
            <a:r>
              <a:rPr lang="en-US" sz="1600" dirty="0" smtClean="0">
                <a:solidFill>
                  <a:schemeClr val="bg1"/>
                </a:solidFill>
              </a:rPr>
              <a:t> </a:t>
            </a:r>
            <a:r>
              <a:rPr lang="en-US" sz="1600" dirty="0" err="1" smtClean="0">
                <a:solidFill>
                  <a:schemeClr val="bg1"/>
                </a:solidFill>
              </a:rPr>
              <a:t>manusia</a:t>
            </a:r>
            <a:endParaRPr lang="en-US" sz="1600" dirty="0">
              <a:solidFill>
                <a:schemeClr val="bg1"/>
              </a:solidFill>
            </a:endParaRPr>
          </a:p>
        </p:txBody>
      </p:sp>
      <p:sp>
        <p:nvSpPr>
          <p:cNvPr id="10" name="TextBox 9"/>
          <p:cNvSpPr txBox="1"/>
          <p:nvPr/>
        </p:nvSpPr>
        <p:spPr>
          <a:xfrm>
            <a:off x="495701" y="3187202"/>
            <a:ext cx="7734587" cy="338554"/>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smtClean="0">
                <a:solidFill>
                  <a:schemeClr val="bg1"/>
                </a:solidFill>
              </a:rPr>
              <a:t>Teknik</a:t>
            </a:r>
            <a:r>
              <a:rPr lang="en-US" sz="1600" dirty="0" smtClean="0">
                <a:solidFill>
                  <a:schemeClr val="bg1"/>
                </a:solidFill>
              </a:rPr>
              <a:t> </a:t>
            </a:r>
            <a:r>
              <a:rPr lang="en-US" sz="1600" dirty="0" err="1" smtClean="0">
                <a:solidFill>
                  <a:schemeClr val="bg1"/>
                </a:solidFill>
              </a:rPr>
              <a:t>untuk</a:t>
            </a:r>
            <a:r>
              <a:rPr lang="en-US" sz="1600" dirty="0" smtClean="0">
                <a:solidFill>
                  <a:schemeClr val="bg1"/>
                </a:solidFill>
              </a:rPr>
              <a:t> </a:t>
            </a:r>
            <a:r>
              <a:rPr lang="en-US" sz="1600" dirty="0" err="1" smtClean="0">
                <a:solidFill>
                  <a:schemeClr val="bg1"/>
                </a:solidFill>
              </a:rPr>
              <a:t>mengajari</a:t>
            </a:r>
            <a:r>
              <a:rPr lang="en-US" sz="1600" dirty="0" smtClean="0">
                <a:solidFill>
                  <a:schemeClr val="bg1"/>
                </a:solidFill>
              </a:rPr>
              <a:t> </a:t>
            </a:r>
            <a:r>
              <a:rPr lang="en-US" sz="1600" dirty="0" err="1" smtClean="0">
                <a:solidFill>
                  <a:schemeClr val="bg1"/>
                </a:solidFill>
              </a:rPr>
              <a:t>komputer</a:t>
            </a:r>
            <a:r>
              <a:rPr lang="en-US" sz="1600" dirty="0" smtClean="0">
                <a:solidFill>
                  <a:schemeClr val="bg1"/>
                </a:solidFill>
              </a:rPr>
              <a:t> </a:t>
            </a:r>
            <a:r>
              <a:rPr lang="en-US" sz="1600" dirty="0" err="1" smtClean="0">
                <a:solidFill>
                  <a:schemeClr val="bg1"/>
                </a:solidFill>
              </a:rPr>
              <a:t>tanpa</a:t>
            </a:r>
            <a:r>
              <a:rPr lang="en-US" sz="1600" dirty="0" smtClean="0">
                <a:solidFill>
                  <a:schemeClr val="bg1"/>
                </a:solidFill>
              </a:rPr>
              <a:t> </a:t>
            </a:r>
            <a:r>
              <a:rPr lang="en-US" sz="1600" dirty="0" err="1" smtClean="0">
                <a:solidFill>
                  <a:schemeClr val="bg1"/>
                </a:solidFill>
              </a:rPr>
              <a:t>secara</a:t>
            </a:r>
            <a:r>
              <a:rPr lang="en-US" sz="1600" dirty="0" smtClean="0">
                <a:solidFill>
                  <a:schemeClr val="bg1"/>
                </a:solidFill>
              </a:rPr>
              <a:t> </a:t>
            </a:r>
            <a:r>
              <a:rPr lang="en-US" sz="1600" dirty="0" err="1" smtClean="0">
                <a:solidFill>
                  <a:schemeClr val="bg1"/>
                </a:solidFill>
              </a:rPr>
              <a:t>langsung</a:t>
            </a:r>
            <a:r>
              <a:rPr lang="en-US" sz="1600" dirty="0" smtClean="0">
                <a:solidFill>
                  <a:schemeClr val="bg1"/>
                </a:solidFill>
              </a:rPr>
              <a:t> </a:t>
            </a:r>
            <a:r>
              <a:rPr lang="en-US" sz="1600" dirty="0" err="1" smtClean="0">
                <a:solidFill>
                  <a:schemeClr val="bg1"/>
                </a:solidFill>
              </a:rPr>
              <a:t>memprogram</a:t>
            </a:r>
            <a:r>
              <a:rPr lang="en-US" sz="1600" dirty="0" smtClean="0">
                <a:solidFill>
                  <a:schemeClr val="bg1"/>
                </a:solidFill>
              </a:rPr>
              <a:t> </a:t>
            </a:r>
            <a:endParaRPr lang="en-US" sz="1600" dirty="0">
              <a:solidFill>
                <a:schemeClr val="bg1"/>
              </a:solidFill>
            </a:endParaRPr>
          </a:p>
        </p:txBody>
      </p:sp>
      <p:sp>
        <p:nvSpPr>
          <p:cNvPr id="11" name="TextBox 10"/>
          <p:cNvSpPr txBox="1"/>
          <p:nvPr/>
        </p:nvSpPr>
        <p:spPr>
          <a:xfrm>
            <a:off x="724964" y="4293584"/>
            <a:ext cx="7734587" cy="584775"/>
          </a:xfrm>
          <a:prstGeom prst="rect">
            <a:avLst/>
          </a:prstGeom>
          <a:no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err="1" smtClean="0">
                <a:solidFill>
                  <a:schemeClr val="bg1"/>
                </a:solidFill>
              </a:rPr>
              <a:t>Belajar</a:t>
            </a:r>
            <a:r>
              <a:rPr lang="en-US" sz="1600" dirty="0" smtClean="0">
                <a:solidFill>
                  <a:schemeClr val="bg1"/>
                </a:solidFill>
              </a:rPr>
              <a:t> </a:t>
            </a:r>
            <a:r>
              <a:rPr lang="en-US" sz="1600" dirty="0" err="1" smtClean="0">
                <a:solidFill>
                  <a:schemeClr val="bg1"/>
                </a:solidFill>
              </a:rPr>
              <a:t>untuk</a:t>
            </a:r>
            <a:r>
              <a:rPr lang="en-US" sz="1600" dirty="0" smtClean="0">
                <a:solidFill>
                  <a:schemeClr val="bg1"/>
                </a:solidFill>
              </a:rPr>
              <a:t> </a:t>
            </a:r>
            <a:r>
              <a:rPr lang="en-US" sz="1600" dirty="0" err="1" smtClean="0">
                <a:solidFill>
                  <a:schemeClr val="bg1"/>
                </a:solidFill>
              </a:rPr>
              <a:t>memahami</a:t>
            </a:r>
            <a:r>
              <a:rPr lang="en-US" sz="1600" dirty="0" smtClean="0">
                <a:solidFill>
                  <a:schemeClr val="bg1"/>
                </a:solidFill>
              </a:rPr>
              <a:t> </a:t>
            </a:r>
            <a:r>
              <a:rPr lang="en-US" sz="1600" dirty="0" err="1" smtClean="0">
                <a:solidFill>
                  <a:schemeClr val="bg1"/>
                </a:solidFill>
              </a:rPr>
              <a:t>fitur</a:t>
            </a:r>
            <a:r>
              <a:rPr lang="en-US" sz="1600" dirty="0" smtClean="0">
                <a:solidFill>
                  <a:schemeClr val="bg1"/>
                </a:solidFill>
              </a:rPr>
              <a:t> </a:t>
            </a:r>
            <a:r>
              <a:rPr lang="en-US" sz="1600" dirty="0" err="1" smtClean="0">
                <a:solidFill>
                  <a:schemeClr val="bg1"/>
                </a:solidFill>
              </a:rPr>
              <a:t>dari</a:t>
            </a:r>
            <a:r>
              <a:rPr lang="en-US" sz="1600" dirty="0" smtClean="0">
                <a:solidFill>
                  <a:schemeClr val="bg1"/>
                </a:solidFill>
              </a:rPr>
              <a:t> data-data </a:t>
            </a:r>
            <a:r>
              <a:rPr lang="en-US" sz="1600" dirty="0" err="1" smtClean="0">
                <a:solidFill>
                  <a:schemeClr val="bg1"/>
                </a:solidFill>
              </a:rPr>
              <a:t>dengan</a:t>
            </a:r>
            <a:r>
              <a:rPr lang="en-US" sz="1600" dirty="0" smtClean="0">
                <a:solidFill>
                  <a:schemeClr val="bg1"/>
                </a:solidFill>
              </a:rPr>
              <a:t> </a:t>
            </a:r>
            <a:r>
              <a:rPr lang="en-US" sz="1600" dirty="0" err="1" smtClean="0">
                <a:solidFill>
                  <a:schemeClr val="bg1"/>
                </a:solidFill>
              </a:rPr>
              <a:t>menggunakan</a:t>
            </a:r>
            <a:r>
              <a:rPr lang="en-US" sz="1600" dirty="0" smtClean="0">
                <a:solidFill>
                  <a:schemeClr val="bg1"/>
                </a:solidFill>
              </a:rPr>
              <a:t> neural network (</a:t>
            </a:r>
            <a:r>
              <a:rPr lang="en-US" sz="1600" dirty="0" err="1" smtClean="0">
                <a:solidFill>
                  <a:schemeClr val="bg1"/>
                </a:solidFill>
              </a:rPr>
              <a:t>Jaringan</a:t>
            </a:r>
            <a:r>
              <a:rPr lang="en-US" sz="1600" dirty="0" smtClean="0">
                <a:solidFill>
                  <a:schemeClr val="bg1"/>
                </a:solidFill>
              </a:rPr>
              <a:t> </a:t>
            </a:r>
            <a:r>
              <a:rPr lang="en-US" sz="1600" dirty="0" err="1" smtClean="0">
                <a:solidFill>
                  <a:schemeClr val="bg1"/>
                </a:solidFill>
              </a:rPr>
              <a:t>syaraf</a:t>
            </a:r>
            <a:r>
              <a:rPr lang="en-US" sz="1600" dirty="0" smtClean="0">
                <a:solidFill>
                  <a:schemeClr val="bg1"/>
                </a:solidFill>
              </a:rPr>
              <a:t> </a:t>
            </a:r>
            <a:r>
              <a:rPr lang="en-US" sz="1600" dirty="0" err="1" smtClean="0">
                <a:solidFill>
                  <a:schemeClr val="bg1"/>
                </a:solidFill>
              </a:rPr>
              <a:t>tiruan</a:t>
            </a:r>
            <a:r>
              <a:rPr lang="en-US" sz="1600" dirty="0" smtClean="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1618403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ight Arrow 31"/>
          <p:cNvSpPr/>
          <p:nvPr/>
        </p:nvSpPr>
        <p:spPr>
          <a:xfrm>
            <a:off x="7197906" y="3390347"/>
            <a:ext cx="412406"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31" name="Right Arrow 30"/>
          <p:cNvSpPr/>
          <p:nvPr/>
        </p:nvSpPr>
        <p:spPr>
          <a:xfrm>
            <a:off x="3551675" y="3398594"/>
            <a:ext cx="427949"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30" name="Right Arrow 29"/>
          <p:cNvSpPr/>
          <p:nvPr/>
        </p:nvSpPr>
        <p:spPr>
          <a:xfrm>
            <a:off x="2259493" y="3398594"/>
            <a:ext cx="758506"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652337" y="406484"/>
            <a:ext cx="7347283" cy="854074"/>
          </a:xfrm>
        </p:spPr>
        <p:txBody>
          <a:bodyPr>
            <a:normAutofit/>
          </a:bodyPr>
          <a:lstStyle/>
          <a:p>
            <a:r>
              <a:rPr lang="id-ID" dirty="0" smtClean="0"/>
              <a:t>Pendekatan Tradisional</a:t>
            </a:r>
            <a:endParaRPr lang="id-ID" dirty="0"/>
          </a:p>
        </p:txBody>
      </p:sp>
      <p:sp>
        <p:nvSpPr>
          <p:cNvPr id="4" name="Date Placeholder 3"/>
          <p:cNvSpPr>
            <a:spLocks noGrp="1"/>
          </p:cNvSpPr>
          <p:nvPr>
            <p:ph type="dt" sz="half" idx="10"/>
          </p:nvPr>
        </p:nvSpPr>
        <p:spPr/>
        <p:txBody>
          <a:bodyPr/>
          <a:lstStyle/>
          <a:p>
            <a:fld id="{5FBB7CC2-CC02-4767-9808-8CB988889F9A}"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7</a:t>
            </a:fld>
            <a:endParaRPr lang="id-ID" dirty="0"/>
          </a:p>
        </p:txBody>
      </p:sp>
      <p:grpSp>
        <p:nvGrpSpPr>
          <p:cNvPr id="15" name="Group 14"/>
          <p:cNvGrpSpPr/>
          <p:nvPr/>
        </p:nvGrpSpPr>
        <p:grpSpPr>
          <a:xfrm>
            <a:off x="351506" y="2475893"/>
            <a:ext cx="2227974" cy="2305893"/>
            <a:chOff x="640616" y="1548441"/>
            <a:chExt cx="2227974" cy="2305893"/>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0581" t="29" r="11406" b="-1"/>
            <a:stretch/>
          </p:blipFill>
          <p:spPr>
            <a:xfrm>
              <a:off x="640616" y="2395777"/>
              <a:ext cx="945868" cy="917444"/>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30091" t="16997" r="25892"/>
            <a:stretch/>
          </p:blipFill>
          <p:spPr>
            <a:xfrm>
              <a:off x="997288" y="1548441"/>
              <a:ext cx="889291" cy="1118513"/>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6725" t="12981" r="11531" b="5938"/>
            <a:stretch/>
          </p:blipFill>
          <p:spPr>
            <a:xfrm>
              <a:off x="1731035" y="1690163"/>
              <a:ext cx="934193" cy="105576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271" t="8736" r="12438"/>
            <a:stretch/>
          </p:blipFill>
          <p:spPr>
            <a:xfrm>
              <a:off x="1927998" y="2700132"/>
              <a:ext cx="940592" cy="903078"/>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t="14952"/>
            <a:stretch/>
          </p:blipFill>
          <p:spPr>
            <a:xfrm>
              <a:off x="1361122" y="2224408"/>
              <a:ext cx="1050914" cy="803270"/>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800" y="2831508"/>
              <a:ext cx="1022826" cy="1022826"/>
            </a:xfrm>
            <a:prstGeom prst="rect">
              <a:avLst/>
            </a:prstGeom>
          </p:spPr>
        </p:pic>
      </p:grpSp>
      <p:grpSp>
        <p:nvGrpSpPr>
          <p:cNvPr id="149" name="Group 148"/>
          <p:cNvGrpSpPr/>
          <p:nvPr/>
        </p:nvGrpSpPr>
        <p:grpSpPr>
          <a:xfrm>
            <a:off x="2596400" y="2086471"/>
            <a:ext cx="1406771" cy="2506738"/>
            <a:chOff x="2596400" y="2086471"/>
            <a:chExt cx="1406771" cy="2506738"/>
          </a:xfrm>
        </p:grpSpPr>
        <p:grpSp>
          <p:nvGrpSpPr>
            <p:cNvPr id="24" name="Group 23"/>
            <p:cNvGrpSpPr/>
            <p:nvPr/>
          </p:nvGrpSpPr>
          <p:grpSpPr>
            <a:xfrm>
              <a:off x="3024145" y="2600967"/>
              <a:ext cx="520903" cy="1992242"/>
              <a:chOff x="3484655" y="2005223"/>
              <a:chExt cx="520903" cy="1992242"/>
            </a:xfrm>
          </p:grpSpPr>
          <p:sp>
            <p:nvSpPr>
              <p:cNvPr id="16" name="Rectangle 15"/>
              <p:cNvSpPr/>
              <p:nvPr/>
            </p:nvSpPr>
            <p:spPr>
              <a:xfrm>
                <a:off x="3484655" y="2005223"/>
                <a:ext cx="520903" cy="199224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p:cNvSpPr/>
              <p:nvPr/>
            </p:nvSpPr>
            <p:spPr>
              <a:xfrm>
                <a:off x="3621223" y="2162695"/>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8" name="Oval 17"/>
              <p:cNvSpPr/>
              <p:nvPr/>
            </p:nvSpPr>
            <p:spPr>
              <a:xfrm>
                <a:off x="3622256" y="2624955"/>
                <a:ext cx="233249" cy="23324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19" name="Oval 18"/>
              <p:cNvSpPr/>
              <p:nvPr/>
            </p:nvSpPr>
            <p:spPr>
              <a:xfrm>
                <a:off x="3621222" y="3087215"/>
                <a:ext cx="233249" cy="23324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sp>
            <p:nvSpPr>
              <p:cNvPr id="20" name="Oval 19"/>
              <p:cNvSpPr/>
              <p:nvPr/>
            </p:nvSpPr>
            <p:spPr>
              <a:xfrm>
                <a:off x="3614650" y="3544299"/>
                <a:ext cx="233249" cy="23324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grpSp>
        <p:sp>
          <p:nvSpPr>
            <p:cNvPr id="33" name="TextBox 32"/>
            <p:cNvSpPr txBox="1"/>
            <p:nvPr/>
          </p:nvSpPr>
          <p:spPr>
            <a:xfrm>
              <a:off x="2596400" y="2086471"/>
              <a:ext cx="1406771" cy="307777"/>
            </a:xfrm>
            <a:prstGeom prst="rect">
              <a:avLst/>
            </a:prstGeom>
            <a:noFill/>
          </p:spPr>
          <p:txBody>
            <a:bodyPr wrap="square" rtlCol="0">
              <a:spAutoFit/>
            </a:bodyPr>
            <a:lstStyle/>
            <a:p>
              <a:pPr algn="ctr"/>
              <a:r>
                <a:rPr lang="id-ID" sz="1400" dirty="0" smtClean="0"/>
                <a:t>Ekstraksi Fitur</a:t>
              </a:r>
              <a:endParaRPr lang="id-ID" sz="1400" dirty="0"/>
            </a:p>
          </p:txBody>
        </p:sp>
      </p:grpSp>
      <p:grpSp>
        <p:nvGrpSpPr>
          <p:cNvPr id="150" name="Group 149"/>
          <p:cNvGrpSpPr/>
          <p:nvPr/>
        </p:nvGrpSpPr>
        <p:grpSpPr>
          <a:xfrm>
            <a:off x="3986251" y="2104259"/>
            <a:ext cx="3205027" cy="2488950"/>
            <a:chOff x="3986251" y="2104259"/>
            <a:chExt cx="3205027" cy="2488950"/>
          </a:xfrm>
        </p:grpSpPr>
        <p:sp>
          <p:nvSpPr>
            <p:cNvPr id="23" name="Rectangle 22"/>
            <p:cNvSpPr/>
            <p:nvPr/>
          </p:nvSpPr>
          <p:spPr>
            <a:xfrm>
              <a:off x="3986251" y="2600967"/>
              <a:ext cx="3205027" cy="199224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800" dirty="0" smtClean="0">
                  <a:solidFill>
                    <a:schemeClr val="tx1"/>
                  </a:solidFill>
                  <a:latin typeface="Courier New" panose="02070309020205020404" pitchFamily="49" charset="0"/>
                  <a:cs typeface="Courier New" panose="02070309020205020404" pitchFamily="49" charset="0"/>
                </a:rPr>
                <a:t>If f1=“yes” and f2&lt;2 then “bird”</a:t>
              </a:r>
            </a:p>
            <a:p>
              <a:pPr algn="ctr"/>
              <a:r>
                <a:rPr lang="id-ID" sz="800" dirty="0" smtClean="0">
                  <a:solidFill>
                    <a:schemeClr val="tx1"/>
                  </a:solidFill>
                  <a:latin typeface="Courier New" panose="02070309020205020404" pitchFamily="49" charset="0"/>
                  <a:cs typeface="Courier New" panose="02070309020205020404" pitchFamily="49" charset="0"/>
                </a:rPr>
                <a:t>Else if f2=“no” and f3=5 and f4&lt;1 then “cat”</a:t>
              </a:r>
            </a:p>
            <a:p>
              <a:pPr algn="ctr"/>
              <a:r>
                <a:rPr lang="id-ID" sz="800" dirty="0" smtClean="0">
                  <a:solidFill>
                    <a:schemeClr val="tx1"/>
                  </a:solidFill>
                  <a:latin typeface="Courier New" panose="02070309020205020404" pitchFamily="49" charset="0"/>
                  <a:cs typeface="Courier New" panose="02070309020205020404" pitchFamily="49" charset="0"/>
                </a:rPr>
                <a:t>Else if f1=“Yes” and f2&lt;2 and f4=“yes” then “dog”</a:t>
              </a:r>
            </a:p>
            <a:p>
              <a:pPr algn="ctr"/>
              <a:r>
                <a:rPr lang="id-ID" sz="800" dirty="0" smtClean="0">
                  <a:solidFill>
                    <a:schemeClr val="tx1"/>
                  </a:solidFill>
                  <a:latin typeface="Courier New" panose="02070309020205020404" pitchFamily="49" charset="0"/>
                  <a:cs typeface="Courier New" panose="02070309020205020404" pitchFamily="49" charset="0"/>
                </a:rPr>
                <a:t>Else if f2=“no” and f5&gt;10 and f1=“no” then fish</a:t>
              </a:r>
            </a:p>
            <a:p>
              <a:pPr algn="ctr"/>
              <a:r>
                <a:rPr lang="id-ID" sz="800" dirty="0" smtClean="0">
                  <a:solidFill>
                    <a:schemeClr val="tx1"/>
                  </a:solidFill>
                  <a:latin typeface="Courier New" panose="02070309020205020404" pitchFamily="49" charset="0"/>
                  <a:cs typeface="Courier New" panose="02070309020205020404" pitchFamily="49" charset="0"/>
                </a:rPr>
                <a:t>.....</a:t>
              </a:r>
              <a:endParaRPr lang="id-ID" sz="800" dirty="0">
                <a:solidFill>
                  <a:schemeClr val="tx1"/>
                </a:solidFill>
                <a:latin typeface="Courier New" panose="02070309020205020404" pitchFamily="49" charset="0"/>
                <a:cs typeface="Courier New" panose="02070309020205020404" pitchFamily="49" charset="0"/>
              </a:endParaRPr>
            </a:p>
          </p:txBody>
        </p:sp>
        <p:sp>
          <p:nvSpPr>
            <p:cNvPr id="34" name="TextBox 33"/>
            <p:cNvSpPr txBox="1"/>
            <p:nvPr/>
          </p:nvSpPr>
          <p:spPr>
            <a:xfrm>
              <a:off x="4639020" y="2104259"/>
              <a:ext cx="1899487" cy="307777"/>
            </a:xfrm>
            <a:prstGeom prst="rect">
              <a:avLst/>
            </a:prstGeom>
            <a:noFill/>
          </p:spPr>
          <p:txBody>
            <a:bodyPr wrap="square" rtlCol="0">
              <a:spAutoFit/>
            </a:bodyPr>
            <a:lstStyle/>
            <a:p>
              <a:pPr algn="ctr"/>
              <a:r>
                <a:rPr lang="id-ID" sz="1400" dirty="0" smtClean="0"/>
                <a:t>Kumpulan Peraturan</a:t>
              </a:r>
              <a:endParaRPr lang="id-ID" sz="1400" dirty="0"/>
            </a:p>
          </p:txBody>
        </p:sp>
      </p:grpSp>
      <p:grpSp>
        <p:nvGrpSpPr>
          <p:cNvPr id="154" name="Group 153"/>
          <p:cNvGrpSpPr/>
          <p:nvPr/>
        </p:nvGrpSpPr>
        <p:grpSpPr>
          <a:xfrm>
            <a:off x="7718327" y="2086470"/>
            <a:ext cx="1016254" cy="2506056"/>
            <a:chOff x="7718327" y="2086470"/>
            <a:chExt cx="1016254" cy="2506056"/>
          </a:xfrm>
        </p:grpSpPr>
        <p:grpSp>
          <p:nvGrpSpPr>
            <p:cNvPr id="151" name="Group 150"/>
            <p:cNvGrpSpPr/>
            <p:nvPr/>
          </p:nvGrpSpPr>
          <p:grpSpPr>
            <a:xfrm>
              <a:off x="7718327" y="2600284"/>
              <a:ext cx="1016254" cy="1992242"/>
              <a:chOff x="7718327" y="2600284"/>
              <a:chExt cx="1016254" cy="1992242"/>
            </a:xfrm>
          </p:grpSpPr>
          <p:sp>
            <p:nvSpPr>
              <p:cNvPr id="26" name="Rectangle 25"/>
              <p:cNvSpPr/>
              <p:nvPr/>
            </p:nvSpPr>
            <p:spPr>
              <a:xfrm>
                <a:off x="7718327" y="2600284"/>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mj-lt"/>
                    <a:cs typeface="Courier New" panose="02070309020205020404" pitchFamily="49" charset="0"/>
                  </a:rPr>
                  <a:t>Dog</a:t>
                </a:r>
                <a:endParaRPr lang="id-ID" sz="1600" dirty="0">
                  <a:solidFill>
                    <a:schemeClr val="tx1"/>
                  </a:solidFill>
                  <a:latin typeface="+mj-lt"/>
                  <a:cs typeface="Courier New" panose="02070309020205020404" pitchFamily="49" charset="0"/>
                </a:endParaRPr>
              </a:p>
            </p:txBody>
          </p:sp>
          <p:sp>
            <p:nvSpPr>
              <p:cNvPr id="27" name="Rectangle 26"/>
              <p:cNvSpPr/>
              <p:nvPr/>
            </p:nvSpPr>
            <p:spPr>
              <a:xfrm>
                <a:off x="7718327" y="3114562"/>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mj-lt"/>
                    <a:cs typeface="Courier New" panose="02070309020205020404" pitchFamily="49" charset="0"/>
                  </a:rPr>
                  <a:t>Cat</a:t>
                </a:r>
                <a:endParaRPr lang="id-ID" sz="1600" dirty="0">
                  <a:solidFill>
                    <a:schemeClr val="tx1"/>
                  </a:solidFill>
                  <a:latin typeface="+mj-lt"/>
                  <a:cs typeface="Courier New" panose="02070309020205020404" pitchFamily="49" charset="0"/>
                </a:endParaRPr>
              </a:p>
            </p:txBody>
          </p:sp>
          <p:sp>
            <p:nvSpPr>
              <p:cNvPr id="28" name="Rectangle 27"/>
              <p:cNvSpPr/>
              <p:nvPr/>
            </p:nvSpPr>
            <p:spPr>
              <a:xfrm>
                <a:off x="7718327" y="3628840"/>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mj-lt"/>
                    <a:cs typeface="Courier New" panose="02070309020205020404" pitchFamily="49" charset="0"/>
                  </a:rPr>
                  <a:t>Bird</a:t>
                </a:r>
                <a:endParaRPr lang="id-ID" sz="1600" dirty="0">
                  <a:solidFill>
                    <a:schemeClr val="tx1"/>
                  </a:solidFill>
                  <a:latin typeface="+mj-lt"/>
                  <a:cs typeface="Courier New" panose="02070309020205020404" pitchFamily="49" charset="0"/>
                </a:endParaRPr>
              </a:p>
            </p:txBody>
          </p:sp>
          <p:sp>
            <p:nvSpPr>
              <p:cNvPr id="29" name="Rectangle 28"/>
              <p:cNvSpPr/>
              <p:nvPr/>
            </p:nvSpPr>
            <p:spPr>
              <a:xfrm>
                <a:off x="7718327" y="4147004"/>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mj-lt"/>
                    <a:cs typeface="Courier New" panose="02070309020205020404" pitchFamily="49" charset="0"/>
                  </a:rPr>
                  <a:t>Fish</a:t>
                </a:r>
                <a:endParaRPr lang="id-ID" sz="1600" dirty="0">
                  <a:solidFill>
                    <a:schemeClr val="tx1"/>
                  </a:solidFill>
                  <a:latin typeface="+mj-lt"/>
                  <a:cs typeface="Courier New" panose="02070309020205020404" pitchFamily="49" charset="0"/>
                </a:endParaRPr>
              </a:p>
            </p:txBody>
          </p:sp>
        </p:grpSp>
        <p:sp>
          <p:nvSpPr>
            <p:cNvPr id="152" name="TextBox 151"/>
            <p:cNvSpPr txBox="1"/>
            <p:nvPr/>
          </p:nvSpPr>
          <p:spPr>
            <a:xfrm>
              <a:off x="7718327" y="2086470"/>
              <a:ext cx="1016254" cy="307777"/>
            </a:xfrm>
            <a:prstGeom prst="rect">
              <a:avLst/>
            </a:prstGeom>
            <a:noFill/>
          </p:spPr>
          <p:txBody>
            <a:bodyPr wrap="square" rtlCol="0">
              <a:spAutoFit/>
            </a:bodyPr>
            <a:lstStyle/>
            <a:p>
              <a:pPr algn="ctr"/>
              <a:r>
                <a:rPr lang="id-ID" sz="1400" dirty="0" smtClean="0"/>
                <a:t>Hasil</a:t>
              </a:r>
              <a:endParaRPr lang="id-ID" sz="1400" dirty="0"/>
            </a:p>
          </p:txBody>
        </p:sp>
      </p:grpSp>
    </p:spTree>
    <p:extLst>
      <p:ext uri="{BB962C8B-B14F-4D97-AF65-F5344CB8AC3E}">
        <p14:creationId xmlns:p14="http://schemas.microsoft.com/office/powerpoint/2010/main" val="398029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0"/>
                                        </p:tgtEl>
                                        <p:attrNameLst>
                                          <p:attrName>style.visibility</p:attrName>
                                        </p:attrNameLst>
                                      </p:cBhvr>
                                      <p:to>
                                        <p:strVal val="visible"/>
                                      </p:to>
                                    </p:set>
                                    <p:animEffect transition="in" filter="fade">
                                      <p:cBhvr>
                                        <p:cTn id="20" dur="500"/>
                                        <p:tgtEl>
                                          <p:spTgt spid="1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fade">
                                      <p:cBhvr>
                                        <p:cTn id="29"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156"/>
          <p:cNvGrpSpPr/>
          <p:nvPr/>
        </p:nvGrpSpPr>
        <p:grpSpPr>
          <a:xfrm>
            <a:off x="3981287" y="2096049"/>
            <a:ext cx="3205027" cy="2496477"/>
            <a:chOff x="3979623" y="2102650"/>
            <a:chExt cx="3205027" cy="2496477"/>
          </a:xfrm>
        </p:grpSpPr>
        <p:grpSp>
          <p:nvGrpSpPr>
            <p:cNvPr id="158" name="Group 157"/>
            <p:cNvGrpSpPr/>
            <p:nvPr/>
          </p:nvGrpSpPr>
          <p:grpSpPr>
            <a:xfrm>
              <a:off x="3979623" y="2606885"/>
              <a:ext cx="3205027" cy="1992242"/>
              <a:chOff x="4010527" y="4781786"/>
              <a:chExt cx="3205027" cy="1992242"/>
            </a:xfrm>
          </p:grpSpPr>
          <p:sp>
            <p:nvSpPr>
              <p:cNvPr id="160" name="Rectangle 159"/>
              <p:cNvSpPr/>
              <p:nvPr/>
            </p:nvSpPr>
            <p:spPr>
              <a:xfrm>
                <a:off x="4010527" y="4781786"/>
                <a:ext cx="3205027" cy="199224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800" dirty="0">
                  <a:solidFill>
                    <a:schemeClr val="tx1"/>
                  </a:solidFill>
                  <a:latin typeface="Courier New" panose="02070309020205020404" pitchFamily="49" charset="0"/>
                  <a:cs typeface="Courier New" panose="02070309020205020404" pitchFamily="49" charset="0"/>
                </a:endParaRPr>
              </a:p>
            </p:txBody>
          </p:sp>
          <p:sp>
            <p:nvSpPr>
              <p:cNvPr id="161" name="Oval 160"/>
              <p:cNvSpPr/>
              <p:nvPr/>
            </p:nvSpPr>
            <p:spPr>
              <a:xfrm>
                <a:off x="4219421" y="4999183"/>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62" name="Oval 161"/>
              <p:cNvSpPr/>
              <p:nvPr/>
            </p:nvSpPr>
            <p:spPr>
              <a:xfrm>
                <a:off x="4219421" y="5416118"/>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63" name="Oval 162"/>
              <p:cNvSpPr/>
              <p:nvPr/>
            </p:nvSpPr>
            <p:spPr>
              <a:xfrm>
                <a:off x="4219420" y="5835507"/>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64" name="Oval 163"/>
              <p:cNvSpPr/>
              <p:nvPr/>
            </p:nvSpPr>
            <p:spPr>
              <a:xfrm>
                <a:off x="4223323" y="6257333"/>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65" name="Oval 164"/>
              <p:cNvSpPr/>
              <p:nvPr/>
            </p:nvSpPr>
            <p:spPr>
              <a:xfrm>
                <a:off x="4859725" y="5182869"/>
                <a:ext cx="233249" cy="23324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166" name="Oval 165"/>
              <p:cNvSpPr/>
              <p:nvPr/>
            </p:nvSpPr>
            <p:spPr>
              <a:xfrm>
                <a:off x="4864270" y="5602258"/>
                <a:ext cx="233249" cy="23324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167" name="Oval 166"/>
              <p:cNvSpPr/>
              <p:nvPr/>
            </p:nvSpPr>
            <p:spPr>
              <a:xfrm>
                <a:off x="4862581" y="6029084"/>
                <a:ext cx="233249" cy="23324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168" name="Oval 167"/>
              <p:cNvSpPr/>
              <p:nvPr/>
            </p:nvSpPr>
            <p:spPr>
              <a:xfrm>
                <a:off x="5489497" y="5182869"/>
                <a:ext cx="233249" cy="23324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sp>
            <p:nvSpPr>
              <p:cNvPr id="169" name="Oval 168"/>
              <p:cNvSpPr/>
              <p:nvPr/>
            </p:nvSpPr>
            <p:spPr>
              <a:xfrm>
                <a:off x="5491275" y="5601287"/>
                <a:ext cx="233249" cy="23324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sp>
            <p:nvSpPr>
              <p:cNvPr id="170" name="Oval 169"/>
              <p:cNvSpPr/>
              <p:nvPr/>
            </p:nvSpPr>
            <p:spPr>
              <a:xfrm>
                <a:off x="5496415" y="6029679"/>
                <a:ext cx="233249" cy="23324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sp>
            <p:nvSpPr>
              <p:cNvPr id="171" name="Oval 170"/>
              <p:cNvSpPr/>
              <p:nvPr/>
            </p:nvSpPr>
            <p:spPr>
              <a:xfrm>
                <a:off x="6125108" y="5342575"/>
                <a:ext cx="233249" cy="23324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172" name="Oval 171"/>
              <p:cNvSpPr/>
              <p:nvPr/>
            </p:nvSpPr>
            <p:spPr>
              <a:xfrm>
                <a:off x="6125109" y="5816782"/>
                <a:ext cx="233249" cy="23324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173" name="Oval 172"/>
              <p:cNvSpPr/>
              <p:nvPr/>
            </p:nvSpPr>
            <p:spPr>
              <a:xfrm>
                <a:off x="6759673" y="4992917"/>
                <a:ext cx="233249" cy="23324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174" name="Oval 173"/>
              <p:cNvSpPr/>
              <p:nvPr/>
            </p:nvSpPr>
            <p:spPr>
              <a:xfrm>
                <a:off x="6759673" y="5416118"/>
                <a:ext cx="233249" cy="23324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175" name="Oval 174"/>
              <p:cNvSpPr/>
              <p:nvPr/>
            </p:nvSpPr>
            <p:spPr>
              <a:xfrm>
                <a:off x="6758943" y="5840268"/>
                <a:ext cx="233249" cy="23324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sp>
            <p:nvSpPr>
              <p:cNvPr id="176" name="Oval 175"/>
              <p:cNvSpPr/>
              <p:nvPr/>
            </p:nvSpPr>
            <p:spPr>
              <a:xfrm>
                <a:off x="6758095" y="6257332"/>
                <a:ext cx="233249" cy="23324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id-ID"/>
              </a:p>
            </p:txBody>
          </p:sp>
          <p:cxnSp>
            <p:nvCxnSpPr>
              <p:cNvPr id="177" name="Straight Connector 176"/>
              <p:cNvCxnSpPr>
                <a:stCxn id="161" idx="6"/>
                <a:endCxn id="165" idx="2"/>
              </p:cNvCxnSpPr>
              <p:nvPr/>
            </p:nvCxnSpPr>
            <p:spPr>
              <a:xfrm>
                <a:off x="4452670" y="5115808"/>
                <a:ext cx="407055" cy="183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61" idx="6"/>
                <a:endCxn id="166" idx="2"/>
              </p:cNvCxnSpPr>
              <p:nvPr/>
            </p:nvCxnSpPr>
            <p:spPr>
              <a:xfrm>
                <a:off x="4452670" y="5115808"/>
                <a:ext cx="411600" cy="603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7" idx="2"/>
              </p:cNvCxnSpPr>
              <p:nvPr/>
            </p:nvCxnSpPr>
            <p:spPr>
              <a:xfrm>
                <a:off x="4452670" y="5115808"/>
                <a:ext cx="409911" cy="10299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2" idx="6"/>
                <a:endCxn id="165" idx="2"/>
              </p:cNvCxnSpPr>
              <p:nvPr/>
            </p:nvCxnSpPr>
            <p:spPr>
              <a:xfrm flipV="1">
                <a:off x="4452670" y="5299494"/>
                <a:ext cx="407055" cy="233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2" idx="6"/>
                <a:endCxn id="166" idx="2"/>
              </p:cNvCxnSpPr>
              <p:nvPr/>
            </p:nvCxnSpPr>
            <p:spPr>
              <a:xfrm>
                <a:off x="4452670" y="5532743"/>
                <a:ext cx="411600" cy="186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62" idx="6"/>
                <a:endCxn id="167" idx="2"/>
              </p:cNvCxnSpPr>
              <p:nvPr/>
            </p:nvCxnSpPr>
            <p:spPr>
              <a:xfrm>
                <a:off x="4452670" y="5532743"/>
                <a:ext cx="409911" cy="612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63" idx="6"/>
                <a:endCxn id="165" idx="2"/>
              </p:cNvCxnSpPr>
              <p:nvPr/>
            </p:nvCxnSpPr>
            <p:spPr>
              <a:xfrm flipV="1">
                <a:off x="4452669" y="5299494"/>
                <a:ext cx="407056" cy="652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63" idx="6"/>
                <a:endCxn id="166" idx="2"/>
              </p:cNvCxnSpPr>
              <p:nvPr/>
            </p:nvCxnSpPr>
            <p:spPr>
              <a:xfrm flipV="1">
                <a:off x="4452669" y="5718883"/>
                <a:ext cx="411601" cy="233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3" idx="6"/>
                <a:endCxn id="167" idx="2"/>
              </p:cNvCxnSpPr>
              <p:nvPr/>
            </p:nvCxnSpPr>
            <p:spPr>
              <a:xfrm>
                <a:off x="4452669" y="5952132"/>
                <a:ext cx="409912" cy="1935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4" idx="6"/>
                <a:endCxn id="165" idx="2"/>
              </p:cNvCxnSpPr>
              <p:nvPr/>
            </p:nvCxnSpPr>
            <p:spPr>
              <a:xfrm flipV="1">
                <a:off x="4456572" y="5299494"/>
                <a:ext cx="403153" cy="1074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4" idx="6"/>
                <a:endCxn id="166" idx="2"/>
              </p:cNvCxnSpPr>
              <p:nvPr/>
            </p:nvCxnSpPr>
            <p:spPr>
              <a:xfrm flipV="1">
                <a:off x="4456572" y="5718883"/>
                <a:ext cx="407698" cy="655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4" idx="6"/>
                <a:endCxn id="167" idx="2"/>
              </p:cNvCxnSpPr>
              <p:nvPr/>
            </p:nvCxnSpPr>
            <p:spPr>
              <a:xfrm flipV="1">
                <a:off x="4456572" y="6145709"/>
                <a:ext cx="406009" cy="228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6"/>
                <a:endCxn id="168" idx="2"/>
              </p:cNvCxnSpPr>
              <p:nvPr/>
            </p:nvCxnSpPr>
            <p:spPr>
              <a:xfrm>
                <a:off x="5092974" y="5299494"/>
                <a:ext cx="3965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5" idx="6"/>
                <a:endCxn id="169" idx="2"/>
              </p:cNvCxnSpPr>
              <p:nvPr/>
            </p:nvCxnSpPr>
            <p:spPr>
              <a:xfrm>
                <a:off x="5092974" y="5299494"/>
                <a:ext cx="398301" cy="418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65" idx="6"/>
                <a:endCxn id="170" idx="2"/>
              </p:cNvCxnSpPr>
              <p:nvPr/>
            </p:nvCxnSpPr>
            <p:spPr>
              <a:xfrm>
                <a:off x="5092974" y="5299494"/>
                <a:ext cx="403441" cy="8468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66" idx="6"/>
                <a:endCxn id="168" idx="2"/>
              </p:cNvCxnSpPr>
              <p:nvPr/>
            </p:nvCxnSpPr>
            <p:spPr>
              <a:xfrm flipV="1">
                <a:off x="5097519" y="5299494"/>
                <a:ext cx="391978" cy="419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endCxn id="169" idx="2"/>
              </p:cNvCxnSpPr>
              <p:nvPr/>
            </p:nvCxnSpPr>
            <p:spPr>
              <a:xfrm>
                <a:off x="5100978" y="5717911"/>
                <a:ext cx="39029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66" idx="6"/>
                <a:endCxn id="170" idx="2"/>
              </p:cNvCxnSpPr>
              <p:nvPr/>
            </p:nvCxnSpPr>
            <p:spPr>
              <a:xfrm>
                <a:off x="5097519" y="5718883"/>
                <a:ext cx="398896" cy="4274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7" idx="6"/>
                <a:endCxn id="168" idx="2"/>
              </p:cNvCxnSpPr>
              <p:nvPr/>
            </p:nvCxnSpPr>
            <p:spPr>
              <a:xfrm flipV="1">
                <a:off x="5095830" y="5299494"/>
                <a:ext cx="393667" cy="846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7" idx="6"/>
                <a:endCxn id="169" idx="2"/>
              </p:cNvCxnSpPr>
              <p:nvPr/>
            </p:nvCxnSpPr>
            <p:spPr>
              <a:xfrm flipV="1">
                <a:off x="5095830" y="5717912"/>
                <a:ext cx="395445" cy="4277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67" idx="6"/>
                <a:endCxn id="170" idx="2"/>
              </p:cNvCxnSpPr>
              <p:nvPr/>
            </p:nvCxnSpPr>
            <p:spPr>
              <a:xfrm>
                <a:off x="5095830" y="6145709"/>
                <a:ext cx="400585" cy="5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8" idx="6"/>
                <a:endCxn id="171" idx="2"/>
              </p:cNvCxnSpPr>
              <p:nvPr/>
            </p:nvCxnSpPr>
            <p:spPr>
              <a:xfrm>
                <a:off x="5722746" y="5299494"/>
                <a:ext cx="402362" cy="159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endCxn id="172" idx="2"/>
              </p:cNvCxnSpPr>
              <p:nvPr/>
            </p:nvCxnSpPr>
            <p:spPr>
              <a:xfrm>
                <a:off x="5729664" y="5312743"/>
                <a:ext cx="395445" cy="620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69" idx="6"/>
                <a:endCxn id="171" idx="2"/>
              </p:cNvCxnSpPr>
              <p:nvPr/>
            </p:nvCxnSpPr>
            <p:spPr>
              <a:xfrm flipV="1">
                <a:off x="5724524" y="5459200"/>
                <a:ext cx="400584" cy="258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69" idx="6"/>
                <a:endCxn id="172" idx="2"/>
              </p:cNvCxnSpPr>
              <p:nvPr/>
            </p:nvCxnSpPr>
            <p:spPr>
              <a:xfrm>
                <a:off x="5724524" y="5717912"/>
                <a:ext cx="400585" cy="215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0" idx="6"/>
                <a:endCxn id="171" idx="2"/>
              </p:cNvCxnSpPr>
              <p:nvPr/>
            </p:nvCxnSpPr>
            <p:spPr>
              <a:xfrm flipV="1">
                <a:off x="5729664" y="5459200"/>
                <a:ext cx="395444" cy="687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endCxn id="172" idx="2"/>
              </p:cNvCxnSpPr>
              <p:nvPr/>
            </p:nvCxnSpPr>
            <p:spPr>
              <a:xfrm flipV="1">
                <a:off x="5736582" y="5933407"/>
                <a:ext cx="388527" cy="212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71" idx="6"/>
                <a:endCxn id="173" idx="2"/>
              </p:cNvCxnSpPr>
              <p:nvPr/>
            </p:nvCxnSpPr>
            <p:spPr>
              <a:xfrm flipV="1">
                <a:off x="6358357" y="5109542"/>
                <a:ext cx="401316" cy="349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1" idx="6"/>
                <a:endCxn id="174" idx="2"/>
              </p:cNvCxnSpPr>
              <p:nvPr/>
            </p:nvCxnSpPr>
            <p:spPr>
              <a:xfrm>
                <a:off x="6358357" y="5459200"/>
                <a:ext cx="401316" cy="73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1" idx="6"/>
                <a:endCxn id="175" idx="2"/>
              </p:cNvCxnSpPr>
              <p:nvPr/>
            </p:nvCxnSpPr>
            <p:spPr>
              <a:xfrm>
                <a:off x="6358357" y="5459200"/>
                <a:ext cx="400586" cy="497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71" idx="6"/>
                <a:endCxn id="176" idx="2"/>
              </p:cNvCxnSpPr>
              <p:nvPr/>
            </p:nvCxnSpPr>
            <p:spPr>
              <a:xfrm>
                <a:off x="6358357" y="5459200"/>
                <a:ext cx="399738" cy="914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72" idx="6"/>
                <a:endCxn id="173" idx="2"/>
              </p:cNvCxnSpPr>
              <p:nvPr/>
            </p:nvCxnSpPr>
            <p:spPr>
              <a:xfrm flipV="1">
                <a:off x="6358358" y="5109542"/>
                <a:ext cx="401315" cy="823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6"/>
                <a:endCxn id="174" idx="2"/>
              </p:cNvCxnSpPr>
              <p:nvPr/>
            </p:nvCxnSpPr>
            <p:spPr>
              <a:xfrm flipV="1">
                <a:off x="6358358" y="5532743"/>
                <a:ext cx="401315" cy="400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75" idx="2"/>
              </p:cNvCxnSpPr>
              <p:nvPr/>
            </p:nvCxnSpPr>
            <p:spPr>
              <a:xfrm>
                <a:off x="6358358" y="5933407"/>
                <a:ext cx="400585" cy="23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72" idx="6"/>
                <a:endCxn id="176" idx="2"/>
              </p:cNvCxnSpPr>
              <p:nvPr/>
            </p:nvCxnSpPr>
            <p:spPr>
              <a:xfrm>
                <a:off x="6358358" y="5933407"/>
                <a:ext cx="399737" cy="44055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9" name="TextBox 158"/>
            <p:cNvSpPr txBox="1"/>
            <p:nvPr/>
          </p:nvSpPr>
          <p:spPr>
            <a:xfrm>
              <a:off x="4451950" y="2102650"/>
              <a:ext cx="2246533" cy="307777"/>
            </a:xfrm>
            <a:prstGeom prst="rect">
              <a:avLst/>
            </a:prstGeom>
            <a:noFill/>
          </p:spPr>
          <p:txBody>
            <a:bodyPr wrap="square" rtlCol="0">
              <a:spAutoFit/>
            </a:bodyPr>
            <a:lstStyle/>
            <a:p>
              <a:pPr algn="ctr"/>
              <a:r>
                <a:rPr lang="id-ID" sz="1400" dirty="0" smtClean="0"/>
                <a:t>Model Machine Learning</a:t>
              </a:r>
              <a:endParaRPr lang="id-ID" sz="1400" dirty="0"/>
            </a:p>
          </p:txBody>
        </p:sp>
      </p:grpSp>
      <p:sp>
        <p:nvSpPr>
          <p:cNvPr id="32" name="Right Arrow 31"/>
          <p:cNvSpPr/>
          <p:nvPr/>
        </p:nvSpPr>
        <p:spPr>
          <a:xfrm>
            <a:off x="7197906" y="3390347"/>
            <a:ext cx="412406"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31" name="Right Arrow 30"/>
          <p:cNvSpPr/>
          <p:nvPr/>
        </p:nvSpPr>
        <p:spPr>
          <a:xfrm>
            <a:off x="3551675" y="3398594"/>
            <a:ext cx="427949"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30" name="Right Arrow 29"/>
          <p:cNvSpPr/>
          <p:nvPr/>
        </p:nvSpPr>
        <p:spPr>
          <a:xfrm>
            <a:off x="2259493" y="3398594"/>
            <a:ext cx="758506" cy="40882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2" name="Title 1"/>
          <p:cNvSpPr>
            <a:spLocks noGrp="1"/>
          </p:cNvSpPr>
          <p:nvPr>
            <p:ph type="title"/>
          </p:nvPr>
        </p:nvSpPr>
        <p:spPr>
          <a:xfrm>
            <a:off x="1652337" y="406484"/>
            <a:ext cx="7347283" cy="854074"/>
          </a:xfrm>
        </p:spPr>
        <p:txBody>
          <a:bodyPr>
            <a:normAutofit/>
          </a:bodyPr>
          <a:lstStyle/>
          <a:p>
            <a:r>
              <a:rPr lang="id-ID" dirty="0" smtClean="0"/>
              <a:t>Pendekatan Machine Learning</a:t>
            </a:r>
            <a:endParaRPr lang="id-ID" dirty="0"/>
          </a:p>
        </p:txBody>
      </p:sp>
      <p:sp>
        <p:nvSpPr>
          <p:cNvPr id="4" name="Date Placeholder 3"/>
          <p:cNvSpPr>
            <a:spLocks noGrp="1"/>
          </p:cNvSpPr>
          <p:nvPr>
            <p:ph type="dt" sz="half" idx="10"/>
          </p:nvPr>
        </p:nvSpPr>
        <p:spPr/>
        <p:txBody>
          <a:bodyPr/>
          <a:lstStyle/>
          <a:p>
            <a:fld id="{A59D46A0-9270-44A8-A122-7F89323B8E62}"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8</a:t>
            </a:fld>
            <a:endParaRPr lang="id-ID" dirty="0"/>
          </a:p>
        </p:txBody>
      </p:sp>
      <p:grpSp>
        <p:nvGrpSpPr>
          <p:cNvPr id="15" name="Group 14"/>
          <p:cNvGrpSpPr/>
          <p:nvPr/>
        </p:nvGrpSpPr>
        <p:grpSpPr>
          <a:xfrm>
            <a:off x="351506" y="2475893"/>
            <a:ext cx="2227974" cy="2305893"/>
            <a:chOff x="640616" y="1548441"/>
            <a:chExt cx="2227974" cy="2305893"/>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0581" t="29" r="11406" b="-1"/>
            <a:stretch/>
          </p:blipFill>
          <p:spPr>
            <a:xfrm>
              <a:off x="640616" y="2395777"/>
              <a:ext cx="945868" cy="917444"/>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30091" t="16997" r="25892"/>
            <a:stretch/>
          </p:blipFill>
          <p:spPr>
            <a:xfrm>
              <a:off x="997288" y="1548441"/>
              <a:ext cx="889291" cy="1118513"/>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16725" t="12981" r="11531" b="5938"/>
            <a:stretch/>
          </p:blipFill>
          <p:spPr>
            <a:xfrm>
              <a:off x="1731035" y="1690163"/>
              <a:ext cx="934193" cy="105576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6271" t="8736" r="12438"/>
            <a:stretch/>
          </p:blipFill>
          <p:spPr>
            <a:xfrm>
              <a:off x="1927998" y="2700132"/>
              <a:ext cx="940592" cy="903078"/>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t="14952"/>
            <a:stretch/>
          </p:blipFill>
          <p:spPr>
            <a:xfrm>
              <a:off x="1361122" y="2224408"/>
              <a:ext cx="1050914" cy="803270"/>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5800" y="2831508"/>
              <a:ext cx="1022826" cy="1022826"/>
            </a:xfrm>
            <a:prstGeom prst="rect">
              <a:avLst/>
            </a:prstGeom>
          </p:spPr>
        </p:pic>
      </p:grpSp>
      <p:grpSp>
        <p:nvGrpSpPr>
          <p:cNvPr id="149" name="Group 148"/>
          <p:cNvGrpSpPr/>
          <p:nvPr/>
        </p:nvGrpSpPr>
        <p:grpSpPr>
          <a:xfrm>
            <a:off x="2596400" y="2086471"/>
            <a:ext cx="1406771" cy="2506738"/>
            <a:chOff x="2596400" y="2086471"/>
            <a:chExt cx="1406771" cy="2506738"/>
          </a:xfrm>
        </p:grpSpPr>
        <p:grpSp>
          <p:nvGrpSpPr>
            <p:cNvPr id="24" name="Group 23"/>
            <p:cNvGrpSpPr/>
            <p:nvPr/>
          </p:nvGrpSpPr>
          <p:grpSpPr>
            <a:xfrm>
              <a:off x="3024145" y="2600967"/>
              <a:ext cx="520903" cy="1992242"/>
              <a:chOff x="3484655" y="2005223"/>
              <a:chExt cx="520903" cy="1992242"/>
            </a:xfrm>
          </p:grpSpPr>
          <p:sp>
            <p:nvSpPr>
              <p:cNvPr id="16" name="Rectangle 15"/>
              <p:cNvSpPr/>
              <p:nvPr/>
            </p:nvSpPr>
            <p:spPr>
              <a:xfrm>
                <a:off x="3484655" y="2005223"/>
                <a:ext cx="520903" cy="1992242"/>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p:cNvSpPr/>
              <p:nvPr/>
            </p:nvSpPr>
            <p:spPr>
              <a:xfrm>
                <a:off x="3621223" y="2162695"/>
                <a:ext cx="233249" cy="233249"/>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id-ID"/>
              </a:p>
            </p:txBody>
          </p:sp>
          <p:sp>
            <p:nvSpPr>
              <p:cNvPr id="18" name="Oval 17"/>
              <p:cNvSpPr/>
              <p:nvPr/>
            </p:nvSpPr>
            <p:spPr>
              <a:xfrm>
                <a:off x="3622256" y="2624955"/>
                <a:ext cx="233249" cy="233249"/>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id-ID"/>
              </a:p>
            </p:txBody>
          </p:sp>
          <p:sp>
            <p:nvSpPr>
              <p:cNvPr id="19" name="Oval 18"/>
              <p:cNvSpPr/>
              <p:nvPr/>
            </p:nvSpPr>
            <p:spPr>
              <a:xfrm>
                <a:off x="3621222" y="3087215"/>
                <a:ext cx="233249" cy="233249"/>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d-ID"/>
              </a:p>
            </p:txBody>
          </p:sp>
          <p:sp>
            <p:nvSpPr>
              <p:cNvPr id="20" name="Oval 19"/>
              <p:cNvSpPr/>
              <p:nvPr/>
            </p:nvSpPr>
            <p:spPr>
              <a:xfrm>
                <a:off x="3614650" y="3544299"/>
                <a:ext cx="233249" cy="23324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grpSp>
        <p:sp>
          <p:nvSpPr>
            <p:cNvPr id="33" name="TextBox 32"/>
            <p:cNvSpPr txBox="1"/>
            <p:nvPr/>
          </p:nvSpPr>
          <p:spPr>
            <a:xfrm>
              <a:off x="2596400" y="2086471"/>
              <a:ext cx="1406771" cy="307777"/>
            </a:xfrm>
            <a:prstGeom prst="rect">
              <a:avLst/>
            </a:prstGeom>
            <a:noFill/>
          </p:spPr>
          <p:txBody>
            <a:bodyPr wrap="square" rtlCol="0">
              <a:spAutoFit/>
            </a:bodyPr>
            <a:lstStyle/>
            <a:p>
              <a:pPr algn="ctr"/>
              <a:r>
                <a:rPr lang="id-ID" sz="1400" dirty="0" smtClean="0"/>
                <a:t>Ekstraksi Fitur</a:t>
              </a:r>
              <a:endParaRPr lang="id-ID" sz="1400" dirty="0"/>
            </a:p>
          </p:txBody>
        </p:sp>
      </p:grpSp>
      <p:grpSp>
        <p:nvGrpSpPr>
          <p:cNvPr id="154" name="Group 153"/>
          <p:cNvGrpSpPr/>
          <p:nvPr/>
        </p:nvGrpSpPr>
        <p:grpSpPr>
          <a:xfrm>
            <a:off x="7718327" y="2086470"/>
            <a:ext cx="1016254" cy="2506056"/>
            <a:chOff x="7718327" y="2086470"/>
            <a:chExt cx="1016254" cy="2506056"/>
          </a:xfrm>
        </p:grpSpPr>
        <p:grpSp>
          <p:nvGrpSpPr>
            <p:cNvPr id="151" name="Group 150"/>
            <p:cNvGrpSpPr/>
            <p:nvPr/>
          </p:nvGrpSpPr>
          <p:grpSpPr>
            <a:xfrm>
              <a:off x="7718327" y="2600284"/>
              <a:ext cx="1016254" cy="1992242"/>
              <a:chOff x="7718327" y="2600284"/>
              <a:chExt cx="1016254" cy="1992242"/>
            </a:xfrm>
          </p:grpSpPr>
          <p:sp>
            <p:nvSpPr>
              <p:cNvPr id="26" name="Rectangle 25"/>
              <p:cNvSpPr/>
              <p:nvPr/>
            </p:nvSpPr>
            <p:spPr>
              <a:xfrm>
                <a:off x="7718327" y="2600284"/>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mj-lt"/>
                    <a:cs typeface="Courier New" panose="02070309020205020404" pitchFamily="49" charset="0"/>
                  </a:rPr>
                  <a:t>Dog</a:t>
                </a:r>
                <a:endParaRPr lang="id-ID" sz="1600" dirty="0">
                  <a:solidFill>
                    <a:schemeClr val="tx1"/>
                  </a:solidFill>
                  <a:latin typeface="+mj-lt"/>
                  <a:cs typeface="Courier New" panose="02070309020205020404" pitchFamily="49" charset="0"/>
                </a:endParaRPr>
              </a:p>
            </p:txBody>
          </p:sp>
          <p:sp>
            <p:nvSpPr>
              <p:cNvPr id="27" name="Rectangle 26"/>
              <p:cNvSpPr/>
              <p:nvPr/>
            </p:nvSpPr>
            <p:spPr>
              <a:xfrm>
                <a:off x="7718327" y="3114562"/>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mj-lt"/>
                    <a:cs typeface="Courier New" panose="02070309020205020404" pitchFamily="49" charset="0"/>
                  </a:rPr>
                  <a:t>Cat</a:t>
                </a:r>
                <a:endParaRPr lang="id-ID" sz="1600" dirty="0">
                  <a:solidFill>
                    <a:schemeClr val="tx1"/>
                  </a:solidFill>
                  <a:latin typeface="+mj-lt"/>
                  <a:cs typeface="Courier New" panose="02070309020205020404" pitchFamily="49" charset="0"/>
                </a:endParaRPr>
              </a:p>
            </p:txBody>
          </p:sp>
          <p:sp>
            <p:nvSpPr>
              <p:cNvPr id="28" name="Rectangle 27"/>
              <p:cNvSpPr/>
              <p:nvPr/>
            </p:nvSpPr>
            <p:spPr>
              <a:xfrm>
                <a:off x="7718327" y="3628840"/>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mj-lt"/>
                    <a:cs typeface="Courier New" panose="02070309020205020404" pitchFamily="49" charset="0"/>
                  </a:rPr>
                  <a:t>Bird</a:t>
                </a:r>
                <a:endParaRPr lang="id-ID" sz="1600" dirty="0">
                  <a:solidFill>
                    <a:schemeClr val="tx1"/>
                  </a:solidFill>
                  <a:latin typeface="+mj-lt"/>
                  <a:cs typeface="Courier New" panose="02070309020205020404" pitchFamily="49" charset="0"/>
                </a:endParaRPr>
              </a:p>
            </p:txBody>
          </p:sp>
          <p:sp>
            <p:nvSpPr>
              <p:cNvPr id="29" name="Rectangle 28"/>
              <p:cNvSpPr/>
              <p:nvPr/>
            </p:nvSpPr>
            <p:spPr>
              <a:xfrm>
                <a:off x="7718327" y="4147004"/>
                <a:ext cx="1016254" cy="445522"/>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dirty="0" smtClean="0">
                    <a:solidFill>
                      <a:schemeClr val="tx1"/>
                    </a:solidFill>
                    <a:latin typeface="+mj-lt"/>
                    <a:cs typeface="Courier New" panose="02070309020205020404" pitchFamily="49" charset="0"/>
                  </a:rPr>
                  <a:t>Fish</a:t>
                </a:r>
                <a:endParaRPr lang="id-ID" sz="1600" dirty="0">
                  <a:solidFill>
                    <a:schemeClr val="tx1"/>
                  </a:solidFill>
                  <a:latin typeface="+mj-lt"/>
                  <a:cs typeface="Courier New" panose="02070309020205020404" pitchFamily="49" charset="0"/>
                </a:endParaRPr>
              </a:p>
            </p:txBody>
          </p:sp>
        </p:grpSp>
        <p:sp>
          <p:nvSpPr>
            <p:cNvPr id="152" name="TextBox 151"/>
            <p:cNvSpPr txBox="1"/>
            <p:nvPr/>
          </p:nvSpPr>
          <p:spPr>
            <a:xfrm>
              <a:off x="7718327" y="2086470"/>
              <a:ext cx="1016254" cy="307777"/>
            </a:xfrm>
            <a:prstGeom prst="rect">
              <a:avLst/>
            </a:prstGeom>
            <a:noFill/>
          </p:spPr>
          <p:txBody>
            <a:bodyPr wrap="square" rtlCol="0">
              <a:spAutoFit/>
            </a:bodyPr>
            <a:lstStyle/>
            <a:p>
              <a:pPr algn="ctr"/>
              <a:r>
                <a:rPr lang="id-ID" sz="1400" dirty="0" smtClean="0"/>
                <a:t>Hasil</a:t>
              </a:r>
              <a:endParaRPr lang="id-ID" sz="1400" dirty="0"/>
            </a:p>
          </p:txBody>
        </p:sp>
      </p:grpSp>
    </p:spTree>
    <p:extLst>
      <p:ext uri="{BB962C8B-B14F-4D97-AF65-F5344CB8AC3E}">
        <p14:creationId xmlns:p14="http://schemas.microsoft.com/office/powerpoint/2010/main" val="47205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Manfaat Machine Learning</a:t>
            </a:r>
            <a:endParaRPr lang="id-ID" dirty="0"/>
          </a:p>
        </p:txBody>
      </p:sp>
      <p:sp>
        <p:nvSpPr>
          <p:cNvPr id="3" name="Content Placeholder 2"/>
          <p:cNvSpPr>
            <a:spLocks noGrp="1"/>
          </p:cNvSpPr>
          <p:nvPr>
            <p:ph idx="1"/>
          </p:nvPr>
        </p:nvSpPr>
        <p:spPr/>
        <p:txBody>
          <a:bodyPr/>
          <a:lstStyle/>
          <a:p>
            <a:r>
              <a:rPr lang="en-US" dirty="0" err="1"/>
              <a:t>Menyederhanakan</a:t>
            </a:r>
            <a:r>
              <a:rPr lang="en-US" dirty="0"/>
              <a:t> </a:t>
            </a:r>
            <a:r>
              <a:rPr lang="en-US" dirty="0" err="1"/>
              <a:t>permasalahan</a:t>
            </a:r>
            <a:endParaRPr lang="en-US" dirty="0"/>
          </a:p>
          <a:p>
            <a:pPr lvl="1"/>
            <a:r>
              <a:rPr lang="en-US" i="1" dirty="0"/>
              <a:t>Traditional approach</a:t>
            </a:r>
            <a:r>
              <a:rPr lang="en-US" dirty="0"/>
              <a:t>: </a:t>
            </a:r>
            <a:r>
              <a:rPr lang="en-US" dirty="0" err="1"/>
              <a:t>menggunakan</a:t>
            </a:r>
            <a:r>
              <a:rPr lang="en-US" dirty="0"/>
              <a:t> </a:t>
            </a:r>
            <a:r>
              <a:rPr lang="en-US" dirty="0" err="1"/>
              <a:t>berbagai</a:t>
            </a:r>
            <a:r>
              <a:rPr lang="en-US" dirty="0"/>
              <a:t> </a:t>
            </a:r>
            <a:r>
              <a:rPr lang="en-US" dirty="0" err="1"/>
              <a:t>macam</a:t>
            </a:r>
            <a:r>
              <a:rPr lang="en-US" dirty="0"/>
              <a:t> rule</a:t>
            </a:r>
          </a:p>
          <a:p>
            <a:pPr lvl="1"/>
            <a:r>
              <a:rPr lang="en-US" i="1" dirty="0"/>
              <a:t>Machine learning approach</a:t>
            </a:r>
            <a:r>
              <a:rPr lang="en-US" dirty="0"/>
              <a:t>: </a:t>
            </a:r>
            <a:r>
              <a:rPr lang="en-US" dirty="0" err="1"/>
              <a:t>menggunakan</a:t>
            </a:r>
            <a:r>
              <a:rPr lang="en-US" dirty="0"/>
              <a:t> </a:t>
            </a:r>
            <a:r>
              <a:rPr lang="en-US" dirty="0" err="1"/>
              <a:t>beberapa</a:t>
            </a:r>
            <a:r>
              <a:rPr lang="en-US" dirty="0"/>
              <a:t> </a:t>
            </a:r>
            <a:r>
              <a:rPr lang="en-US" dirty="0" err="1"/>
              <a:t>baris</a:t>
            </a:r>
            <a:r>
              <a:rPr lang="en-US" dirty="0"/>
              <a:t> </a:t>
            </a:r>
            <a:r>
              <a:rPr lang="en-US" dirty="0" err="1"/>
              <a:t>kode</a:t>
            </a:r>
            <a:r>
              <a:rPr lang="en-US" dirty="0"/>
              <a:t> </a:t>
            </a:r>
            <a:r>
              <a:rPr lang="en-US" dirty="0" err="1"/>
              <a:t>serta</a:t>
            </a:r>
            <a:r>
              <a:rPr lang="en-US" dirty="0"/>
              <a:t> </a:t>
            </a:r>
            <a:r>
              <a:rPr lang="en-US" dirty="0" err="1"/>
              <a:t>dapat</a:t>
            </a:r>
            <a:r>
              <a:rPr lang="en-US" dirty="0"/>
              <a:t> </a:t>
            </a:r>
            <a:r>
              <a:rPr lang="en-US" dirty="0" err="1"/>
              <a:t>diterapkan</a:t>
            </a:r>
            <a:r>
              <a:rPr lang="en-US" dirty="0"/>
              <a:t> di problem lain</a:t>
            </a:r>
          </a:p>
          <a:p>
            <a:r>
              <a:rPr lang="en-US" dirty="0"/>
              <a:t>Machine learning </a:t>
            </a:r>
            <a:r>
              <a:rPr lang="en-US" dirty="0" err="1"/>
              <a:t>dapat</a:t>
            </a:r>
            <a:r>
              <a:rPr lang="en-US" dirty="0"/>
              <a:t> </a:t>
            </a:r>
            <a:r>
              <a:rPr lang="en-US" dirty="0" err="1"/>
              <a:t>beradaptasi</a:t>
            </a:r>
            <a:r>
              <a:rPr lang="en-US" dirty="0"/>
              <a:t> </a:t>
            </a:r>
            <a:r>
              <a:rPr lang="en-US" dirty="0" err="1"/>
              <a:t>dengan</a:t>
            </a:r>
            <a:r>
              <a:rPr lang="en-US" dirty="0"/>
              <a:t> data </a:t>
            </a:r>
            <a:r>
              <a:rPr lang="en-US" dirty="0" err="1"/>
              <a:t>baru</a:t>
            </a:r>
            <a:r>
              <a:rPr lang="en-US" dirty="0"/>
              <a:t> </a:t>
            </a:r>
            <a:r>
              <a:rPr lang="en-US" dirty="0" err="1"/>
              <a:t>sedangkan</a:t>
            </a:r>
            <a:r>
              <a:rPr lang="en-US" dirty="0"/>
              <a:t> traditional approach </a:t>
            </a:r>
            <a:r>
              <a:rPr lang="en-US" dirty="0" err="1"/>
              <a:t>mengharuskan</a:t>
            </a:r>
            <a:r>
              <a:rPr lang="en-US" dirty="0"/>
              <a:t> </a:t>
            </a:r>
            <a:r>
              <a:rPr lang="en-US" dirty="0" err="1"/>
              <a:t>merubah</a:t>
            </a:r>
            <a:r>
              <a:rPr lang="en-US" dirty="0"/>
              <a:t> </a:t>
            </a:r>
            <a:r>
              <a:rPr lang="en-US" dirty="0" err="1"/>
              <a:t>banyak</a:t>
            </a:r>
            <a:r>
              <a:rPr lang="en-US" dirty="0"/>
              <a:t> rule</a:t>
            </a:r>
          </a:p>
          <a:p>
            <a:r>
              <a:rPr lang="en-US" dirty="0" err="1"/>
              <a:t>Mendapatkan</a:t>
            </a:r>
            <a:r>
              <a:rPr lang="en-US" dirty="0"/>
              <a:t> </a:t>
            </a:r>
            <a:r>
              <a:rPr lang="en-US" dirty="0" err="1"/>
              <a:t>wawasan</a:t>
            </a:r>
            <a:r>
              <a:rPr lang="en-US" dirty="0"/>
              <a:t> </a:t>
            </a:r>
            <a:r>
              <a:rPr lang="en-US" dirty="0" err="1"/>
              <a:t>tentang</a:t>
            </a:r>
            <a:r>
              <a:rPr lang="en-US" dirty="0"/>
              <a:t> </a:t>
            </a:r>
            <a:r>
              <a:rPr lang="en-US" dirty="0" err="1"/>
              <a:t>masalah</a:t>
            </a:r>
            <a:r>
              <a:rPr lang="en-US" dirty="0"/>
              <a:t> </a:t>
            </a:r>
            <a:r>
              <a:rPr lang="en-US" dirty="0" err="1"/>
              <a:t>kompleks</a:t>
            </a:r>
            <a:r>
              <a:rPr lang="en-US" dirty="0"/>
              <a:t> </a:t>
            </a:r>
            <a:r>
              <a:rPr lang="en-US" dirty="0" err="1"/>
              <a:t>dan</a:t>
            </a:r>
            <a:r>
              <a:rPr lang="en-US" dirty="0"/>
              <a:t> data </a:t>
            </a:r>
            <a:r>
              <a:rPr lang="en-US" dirty="0" err="1"/>
              <a:t>dalam</a:t>
            </a:r>
            <a:r>
              <a:rPr lang="en-US" dirty="0"/>
              <a:t> </a:t>
            </a:r>
            <a:r>
              <a:rPr lang="en-US" dirty="0" err="1"/>
              <a:t>jumlah</a:t>
            </a:r>
            <a:r>
              <a:rPr lang="en-US" dirty="0"/>
              <a:t> </a:t>
            </a:r>
            <a:r>
              <a:rPr lang="en-US" dirty="0" err="1"/>
              <a:t>besar</a:t>
            </a:r>
            <a:r>
              <a:rPr lang="en-US" dirty="0" smtClean="0"/>
              <a:t>.</a:t>
            </a:r>
            <a:endParaRPr lang="en-US" dirty="0"/>
          </a:p>
        </p:txBody>
      </p:sp>
      <p:sp>
        <p:nvSpPr>
          <p:cNvPr id="4" name="Date Placeholder 3"/>
          <p:cNvSpPr>
            <a:spLocks noGrp="1"/>
          </p:cNvSpPr>
          <p:nvPr>
            <p:ph type="dt" sz="half" idx="10"/>
          </p:nvPr>
        </p:nvSpPr>
        <p:spPr/>
        <p:txBody>
          <a:bodyPr/>
          <a:lstStyle/>
          <a:p>
            <a:fld id="{F7AD5E78-8174-434D-9E43-3316733168C7}" type="datetime1">
              <a:rPr lang="id-ID" smtClean="0"/>
              <a:t>29/06/2019</a:t>
            </a:fld>
            <a:endParaRPr lang="id-ID" dirty="0"/>
          </a:p>
        </p:txBody>
      </p:sp>
      <p:sp>
        <p:nvSpPr>
          <p:cNvPr id="5" name="Footer Placeholder 4"/>
          <p:cNvSpPr>
            <a:spLocks noGrp="1"/>
          </p:cNvSpPr>
          <p:nvPr>
            <p:ph type="ftr" sz="quarter" idx="11"/>
          </p:nvPr>
        </p:nvSpPr>
        <p:spPr/>
        <p:txBody>
          <a:bodyPr/>
          <a:lstStyle/>
          <a:p>
            <a:r>
              <a:rPr lang="en-US" smtClean="0"/>
              <a:t>Machine Learning: Intro dan Python untuk Machine Learning</a:t>
            </a:r>
            <a:endParaRPr lang="id-ID" dirty="0"/>
          </a:p>
        </p:txBody>
      </p:sp>
      <p:sp>
        <p:nvSpPr>
          <p:cNvPr id="6" name="Slide Number Placeholder 5"/>
          <p:cNvSpPr>
            <a:spLocks noGrp="1"/>
          </p:cNvSpPr>
          <p:nvPr>
            <p:ph type="sldNum" sz="quarter" idx="12"/>
          </p:nvPr>
        </p:nvSpPr>
        <p:spPr/>
        <p:txBody>
          <a:bodyPr/>
          <a:lstStyle/>
          <a:p>
            <a:fld id="{DF0E258F-04D6-46E9-8B77-0866F5CD991D}" type="slidenum">
              <a:rPr lang="id-ID" smtClean="0"/>
              <a:pPr/>
              <a:t>9</a:t>
            </a:fld>
            <a:endParaRPr lang="id-ID" dirty="0"/>
          </a:p>
        </p:txBody>
      </p:sp>
    </p:spTree>
    <p:extLst>
      <p:ext uri="{BB962C8B-B14F-4D97-AF65-F5344CB8AC3E}">
        <p14:creationId xmlns:p14="http://schemas.microsoft.com/office/powerpoint/2010/main" val="39956819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Product Sans"/>
        <a:ea typeface=""/>
        <a:cs typeface=""/>
      </a:majorFont>
      <a:minorFont>
        <a:latin typeface="Product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1288</TotalTime>
  <Words>1469</Words>
  <Application>Microsoft Office PowerPoint</Application>
  <PresentationFormat>On-screen Show (4:3)</PresentationFormat>
  <Paragraphs>302</Paragraphs>
  <Slides>38</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Arial</vt:lpstr>
      <vt:lpstr>Calibri</vt:lpstr>
      <vt:lpstr>Calibri Light</vt:lpstr>
      <vt:lpstr>Courier New</vt:lpstr>
      <vt:lpstr>HP Simplified</vt:lpstr>
      <vt:lpstr>Product Sans</vt:lpstr>
      <vt:lpstr>Segoe UI Light</vt:lpstr>
      <vt:lpstr>Office Theme</vt:lpstr>
      <vt:lpstr>1_Office Theme</vt:lpstr>
      <vt:lpstr>2_Office Theme</vt:lpstr>
      <vt:lpstr>PowerPoint Presentation</vt:lpstr>
      <vt:lpstr>Dasar Machine Learning : Intro</vt:lpstr>
      <vt:lpstr>Pengenalan Machine Learning</vt:lpstr>
      <vt:lpstr>Apa itu Machine Learning</vt:lpstr>
      <vt:lpstr>PowerPoint Presentation</vt:lpstr>
      <vt:lpstr>AI vs. ML vs. DL</vt:lpstr>
      <vt:lpstr>Pendekatan Tradisional</vt:lpstr>
      <vt:lpstr>Pendekatan Machine Learning</vt:lpstr>
      <vt:lpstr>Manfaat Machine Learning</vt:lpstr>
      <vt:lpstr>Dataset Problem</vt:lpstr>
      <vt:lpstr>Anjing Komondor atau Pel</vt:lpstr>
      <vt:lpstr>Muffin atau Cihuahua</vt:lpstr>
      <vt:lpstr>Kue atau Parrot</vt:lpstr>
      <vt:lpstr>Trump atau Ayam</vt:lpstr>
      <vt:lpstr>Contoh Kasus Machine Learning</vt:lpstr>
      <vt:lpstr>Contoh Kasus Bidang Kedokteran</vt:lpstr>
      <vt:lpstr>Contoh Kasus Bidang Kedokteran</vt:lpstr>
      <vt:lpstr>Contoh Kasus Bidang Kedokteran</vt:lpstr>
      <vt:lpstr>Contoh Kasus Bidang Kedokteran</vt:lpstr>
      <vt:lpstr>Contoh Kasus Bidang Kedokteran</vt:lpstr>
      <vt:lpstr>Contoh Kasus Bidang Kedokteran</vt:lpstr>
      <vt:lpstr>Beberapa Aplikasi dan Teknik Machine Learning</vt:lpstr>
      <vt:lpstr>Aplikasi Machine Learning</vt:lpstr>
      <vt:lpstr>Beberapa Teknik Machine Learning</vt:lpstr>
      <vt:lpstr>Beberapa Teknik Machine Learning</vt:lpstr>
      <vt:lpstr>Dasar Machine Learning : Python</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Library Python untuk Machine Learning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167</cp:revision>
  <dcterms:created xsi:type="dcterms:W3CDTF">2019-04-17T03:34:48Z</dcterms:created>
  <dcterms:modified xsi:type="dcterms:W3CDTF">2019-06-28T17:35:14Z</dcterms:modified>
</cp:coreProperties>
</file>